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314" r:id="rId3"/>
    <p:sldId id="325" r:id="rId4"/>
    <p:sldId id="312" r:id="rId5"/>
    <p:sldId id="315" r:id="rId6"/>
    <p:sldId id="320" r:id="rId7"/>
    <p:sldId id="313" r:id="rId8"/>
    <p:sldId id="321" r:id="rId9"/>
    <p:sldId id="319" r:id="rId10"/>
    <p:sldId id="317" r:id="rId11"/>
    <p:sldId id="327" r:id="rId12"/>
    <p:sldId id="318" r:id="rId13"/>
    <p:sldId id="326" r:id="rId14"/>
    <p:sldId id="333" r:id="rId15"/>
    <p:sldId id="338" r:id="rId16"/>
    <p:sldId id="334" r:id="rId17"/>
    <p:sldId id="337" r:id="rId18"/>
    <p:sldId id="335" r:id="rId19"/>
    <p:sldId id="323" r:id="rId20"/>
    <p:sldId id="330" r:id="rId21"/>
    <p:sldId id="331" r:id="rId22"/>
    <p:sldId id="336" r:id="rId23"/>
    <p:sldId id="324" r:id="rId24"/>
    <p:sldId id="329" r:id="rId25"/>
    <p:sldId id="332" r:id="rId2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ExtraBold" panose="00000900000000000000" pitchFamily="2" charset="0"/>
      <p:bold r:id="rId32"/>
      <p:italic r:id="rId33"/>
      <p:boldItalic r:id="rId34"/>
    </p:embeddedFont>
    <p:embeddedFont>
      <p:font typeface="Montserrat ExtraLight" panose="00000300000000000000" pitchFamily="2" charset="0"/>
      <p:regular r:id="rId35"/>
      <p:bold r:id="rId36"/>
      <p:italic r:id="rId37"/>
      <p:boldItalic r:id="rId38"/>
    </p:embeddedFont>
    <p:embeddedFont>
      <p:font typeface="Montserrat Medium" panose="000006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8C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310700-83C3-637C-18B0-CFA09311CE6A}" v="101" dt="2022-04-10T20:46:08.372"/>
    <p1510:client id="{5B2BA136-0BCE-A989-69DA-2C4E4507D9F1}" v="5" dt="2022-04-11T08:07:03.275"/>
    <p1510:client id="{6D6C9D2A-0726-154C-86C6-0FB3FCAABC52}" v="206" dt="2022-04-10T21:07:24.462"/>
    <p1510:client id="{78A339B4-32C4-4706-90CE-17E9D065F571}" v="619" dt="2022-04-10T20:22:29.269"/>
    <p1510:client id="{9909085A-CB04-49D5-A452-CCF087BD2029}" v="1725" dt="2022-04-11T10:17:52.685"/>
    <p1510:client id="{A6A06027-70DD-4C94-8DC7-65B84B224DB9}" v="1" dt="2022-04-10T16:46:37.297"/>
    <p1510:client id="{A770314C-6432-4A3B-BE21-073ECC65C92D}" v="84" dt="2022-04-10T16:05:00.965"/>
    <p1510:client id="{E0AF76EE-CBD6-4119-A660-6F0BD002B72E}" v="2873" dt="2022-04-11T18:19:10.150"/>
    <p1510:client id="{E4E649EC-9994-1AC5-22AA-CDE3F56425B0}" v="1145" dt="2022-04-10T19:16:07.281"/>
  </p1510:revLst>
</p1510:revInfo>
</file>

<file path=ppt/tableStyles.xml><?xml version="1.0" encoding="utf-8"?>
<a:tblStyleLst xmlns:a="http://schemas.openxmlformats.org/drawingml/2006/main" def="{DC8DC472-D846-4AED-830A-2AE238E51271}">
  <a:tblStyle styleId="{DC8DC472-D846-4AED-830A-2AE238E512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</a:pPr>
            <a:r>
              <a:rPr lang="en-US"/>
              <a:t>TREAT categorical and numerical variables in different way for </a:t>
            </a:r>
            <a:r>
              <a:rPr lang="en-US" err="1"/>
              <a:t>Nas</a:t>
            </a:r>
            <a:r>
              <a:rPr lang="en-US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1478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Cross Validation AUC is 0.753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9477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509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0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Based on the credit data provided, there is a need to know whether a customer is able or not to repay the debt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1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Based on the credit data provided, there is a need to know whether a customer is able or not to repay the debt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85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291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23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954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343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07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60" r:id="rId8"/>
    <p:sldLayoutId id="2147483662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smote-oversampling-for-imbalanced-classification/" TargetMode="External"/><Relationship Id="rId2" Type="http://schemas.openxmlformats.org/officeDocument/2006/relationships/hyperlink" Target="https://medium.com/analytics-vidhya/catboost-101-fb2fdc3398f3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hap.readthedocs.io/en/latest/example_notebooks/tabular_examples/tree_based_models/Catboost%20tutorial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audio1.wav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audio" Target="../media/audio1.wav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04123" y="1950100"/>
            <a:ext cx="5472211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/>
              <a:t>STATISTICAL AND MACHINE LEARNING 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672725" y="3346441"/>
            <a:ext cx="5963944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MARIO SERRANO, SAI SUMANTH SRIPADA &amp; OMAR MANTILLA</a:t>
            </a:r>
            <a:endParaRPr sz="110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26871" y="2594800"/>
            <a:ext cx="3690257" cy="261102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GROUP PROJECT</a:t>
            </a:r>
            <a:endParaRPr sz="14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54564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366594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/>
              <a:t>ENCODING</a:t>
            </a:r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2366594" y="323488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Encode CAT variables using integer values.</a:t>
            </a:r>
            <a:endParaRPr lang="en-US"/>
          </a:p>
          <a:p>
            <a:pPr marL="0" indent="0"/>
            <a:r>
              <a:rPr lang="en"/>
              <a:t>BOOLEAN in Int.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772468" y="2753024"/>
            <a:ext cx="1821038" cy="5411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/>
              <a:t>FEATURE </a:t>
            </a:r>
            <a:br>
              <a:rPr lang="en-US" sz="1600"/>
            </a:br>
            <a:r>
              <a:rPr lang="en-US" sz="1600"/>
              <a:t>ENGINEERING</a:t>
            </a:r>
            <a:endParaRPr lang="en-US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4649487" y="323488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Create &amp;/or remap new variables to feed our models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54561" y="27964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/>
              <a:t>ERROR CORRECTION</a:t>
            </a:r>
            <a:endParaRPr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254561" y="323488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NUM variables using mean.</a:t>
            </a:r>
            <a:endParaRPr lang="en-US"/>
          </a:p>
          <a:p>
            <a:pPr marL="0" indent="0"/>
            <a:r>
              <a:rPr lang="en"/>
              <a:t>CAT variables using “Missing”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366597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649484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089464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201497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484384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2003;p58">
            <a:extLst>
              <a:ext uri="{FF2B5EF4-FFF2-40B4-BE49-F238E27FC236}">
                <a16:creationId xmlns:a16="http://schemas.microsoft.com/office/drawing/2014/main" id="{60B3599A-5A09-4159-B1DC-1600B0130199}"/>
              </a:ext>
            </a:extLst>
          </p:cNvPr>
          <p:cNvSpPr txBox="1">
            <a:spLocks/>
          </p:cNvSpPr>
          <p:nvPr/>
        </p:nvSpPr>
        <p:spPr>
          <a:xfrm>
            <a:off x="2267862" y="560966"/>
            <a:ext cx="4629300" cy="4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accent1"/>
                </a:solidFill>
              </a:rPr>
              <a:t>DATA PRE-PROCESSING </a:t>
            </a:r>
          </a:p>
        </p:txBody>
      </p:sp>
      <p:cxnSp>
        <p:nvCxnSpPr>
          <p:cNvPr id="17" name="Google Shape;2016;p58">
            <a:extLst>
              <a:ext uri="{FF2B5EF4-FFF2-40B4-BE49-F238E27FC236}">
                <a16:creationId xmlns:a16="http://schemas.microsoft.com/office/drawing/2014/main" id="{44E3D958-E961-46D5-AE48-5DF90179F358}"/>
              </a:ext>
            </a:extLst>
          </p:cNvPr>
          <p:cNvCxnSpPr>
            <a:cxnSpLocks/>
          </p:cNvCxnSpPr>
          <p:nvPr/>
        </p:nvCxnSpPr>
        <p:spPr>
          <a:xfrm flipV="1">
            <a:off x="3235290" y="624767"/>
            <a:ext cx="2631400" cy="296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Google Shape;181;p40">
            <a:extLst>
              <a:ext uri="{FF2B5EF4-FFF2-40B4-BE49-F238E27FC236}">
                <a16:creationId xmlns:a16="http://schemas.microsoft.com/office/drawing/2014/main" id="{78318194-5C35-4EC4-893C-30106C00AFB2}"/>
              </a:ext>
            </a:extLst>
          </p:cNvPr>
          <p:cNvSpPr txBox="1">
            <a:spLocks/>
          </p:cNvSpPr>
          <p:nvPr/>
        </p:nvSpPr>
        <p:spPr>
          <a:xfrm>
            <a:off x="6783474" y="2745679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/>
              <a:t>FEATURE SELECTION</a:t>
            </a:r>
          </a:p>
        </p:txBody>
      </p:sp>
      <p:sp>
        <p:nvSpPr>
          <p:cNvPr id="21" name="Google Shape;182;p40">
            <a:extLst>
              <a:ext uri="{FF2B5EF4-FFF2-40B4-BE49-F238E27FC236}">
                <a16:creationId xmlns:a16="http://schemas.microsoft.com/office/drawing/2014/main" id="{8CA242CE-9297-422F-A581-074A43EC7084}"/>
              </a:ext>
            </a:extLst>
          </p:cNvPr>
          <p:cNvSpPr txBox="1">
            <a:spLocks/>
          </p:cNvSpPr>
          <p:nvPr/>
        </p:nvSpPr>
        <p:spPr>
          <a:xfrm>
            <a:off x="6783471" y="3233389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Fisher Scores ,Sequential Feature Selection and PCA</a:t>
            </a:r>
          </a:p>
        </p:txBody>
      </p:sp>
      <p:sp>
        <p:nvSpPr>
          <p:cNvPr id="22" name="Google Shape;186;p40">
            <a:extLst>
              <a:ext uri="{FF2B5EF4-FFF2-40B4-BE49-F238E27FC236}">
                <a16:creationId xmlns:a16="http://schemas.microsoft.com/office/drawing/2014/main" id="{768D0D49-08D4-4208-AF27-8D4756EFCF23}"/>
              </a:ext>
            </a:extLst>
          </p:cNvPr>
          <p:cNvSpPr txBox="1">
            <a:spLocks/>
          </p:cNvSpPr>
          <p:nvPr/>
        </p:nvSpPr>
        <p:spPr>
          <a:xfrm>
            <a:off x="6783471" y="177424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04</a:t>
            </a:r>
          </a:p>
        </p:txBody>
      </p:sp>
      <p:cxnSp>
        <p:nvCxnSpPr>
          <p:cNvPr id="23" name="Google Shape;189;p40">
            <a:extLst>
              <a:ext uri="{FF2B5EF4-FFF2-40B4-BE49-F238E27FC236}">
                <a16:creationId xmlns:a16="http://schemas.microsoft.com/office/drawing/2014/main" id="{0A61E973-38F9-4FF5-B4C0-1187B5EE6474}"/>
              </a:ext>
            </a:extLst>
          </p:cNvPr>
          <p:cNvCxnSpPr/>
          <p:nvPr/>
        </p:nvCxnSpPr>
        <p:spPr>
          <a:xfrm>
            <a:off x="7618371" y="254970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0369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DB2663C-03B5-4B63-8A1B-925D0B271F3C}"/>
              </a:ext>
            </a:extLst>
          </p:cNvPr>
          <p:cNvSpPr txBox="1"/>
          <p:nvPr/>
        </p:nvSpPr>
        <p:spPr>
          <a:xfrm>
            <a:off x="870856" y="1747934"/>
            <a:ext cx="7366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Montserrat" pitchFamily="2" charset="77"/>
              </a:rPr>
              <a:t>Created Age Group From the Age feature (Age_20 to Age_80).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Montserrat" pitchFamily="2" charset="77"/>
              </a:rPr>
              <a:t>PAY_0 to PAY_6 has high Mutual information, hence dropped them by creating PAY_Mean (Mean of 6 Features).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Montserrat" pitchFamily="2" charset="77"/>
              </a:rPr>
              <a:t>Encoded Categorical Variables using Ordinal Encoder.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Montserrat" pitchFamily="2" charset="77"/>
              </a:rPr>
              <a:t>Dummy variables for NA values.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Montserrat" pitchFamily="2" charset="77"/>
              </a:rPr>
              <a:t>Using Fisher Score, selected top 50 Variables.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Montserrat" pitchFamily="2" charset="77"/>
              </a:rPr>
              <a:t>Top 5,10,20 Features using Sequential Backward Feature Selection(Lasso).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Google Shape;2003;p58">
            <a:extLst>
              <a:ext uri="{FF2B5EF4-FFF2-40B4-BE49-F238E27FC236}">
                <a16:creationId xmlns:a16="http://schemas.microsoft.com/office/drawing/2014/main" id="{86629ED0-F78F-744C-323D-311E8032F33B}"/>
              </a:ext>
            </a:extLst>
          </p:cNvPr>
          <p:cNvSpPr txBox="1">
            <a:spLocks/>
          </p:cNvSpPr>
          <p:nvPr/>
        </p:nvSpPr>
        <p:spPr>
          <a:xfrm>
            <a:off x="2267862" y="560966"/>
            <a:ext cx="4629300" cy="4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solidFill>
                  <a:schemeClr val="accent1"/>
                </a:solidFill>
              </a:rPr>
              <a:t>FEATURE ENGINEERING &amp; SELECTION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3" name="Google Shape;2016;p58">
            <a:extLst>
              <a:ext uri="{FF2B5EF4-FFF2-40B4-BE49-F238E27FC236}">
                <a16:creationId xmlns:a16="http://schemas.microsoft.com/office/drawing/2014/main" id="{00CA26D1-3C3C-1CA1-04B0-A0D9C2F66D1E}"/>
              </a:ext>
            </a:extLst>
          </p:cNvPr>
          <p:cNvCxnSpPr>
            <a:cxnSpLocks/>
          </p:cNvCxnSpPr>
          <p:nvPr/>
        </p:nvCxnSpPr>
        <p:spPr>
          <a:xfrm>
            <a:off x="2836069" y="627734"/>
            <a:ext cx="339328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016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456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PERFOMANCE AFTER DATA PROCESSING</a:t>
            </a:r>
            <a:endParaRPr sz="2000"/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414022"/>
            <a:ext cx="3877639" cy="310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7" name="Google Shape;367;p52">
            <a:extLst>
              <a:ext uri="{FF2B5EF4-FFF2-40B4-BE49-F238E27FC236}">
                <a16:creationId xmlns:a16="http://schemas.microsoft.com/office/drawing/2014/main" id="{A260C8BB-440F-4A54-B67B-60E0B42FE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261413"/>
              </p:ext>
            </p:extLst>
          </p:nvPr>
        </p:nvGraphicFramePr>
        <p:xfrm>
          <a:off x="1026200" y="1554283"/>
          <a:ext cx="7034352" cy="2952625"/>
        </p:xfrm>
        <a:graphic>
          <a:graphicData uri="http://schemas.openxmlformats.org/drawingml/2006/table">
            <a:tbl>
              <a:tblPr>
                <a:noFill/>
                <a:tableStyleId>{DC8DC472-D846-4AED-830A-2AE238E51271}</a:tableStyleId>
              </a:tblPr>
              <a:tblGrid>
                <a:gridCol w="879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595790742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444640964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1142768401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1866971565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1044792197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LOGISTIC REGRESSION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DECISION TREE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RAMDON FOREST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GB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LGBM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CAT BOOST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 ACCURACY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0.780000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0.794937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0.780062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0.802375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0.810438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0.801188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0.807813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 ACCURACY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0.776250</a:t>
                      </a:r>
                      <a:endParaRPr lang="en-US" sz="900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0.796750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0.776250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0.799000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0.797250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0.798750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0.796250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03468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 AUC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0.643489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0.711228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0.737506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0.768300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0.790052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0.767506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0.778059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 AUC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0.651771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0.710614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0.730662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0.754068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0.751265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0.752106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0.755061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4C4BEFB2-F23D-43D4-A91A-B788D7799E0C}"/>
              </a:ext>
            </a:extLst>
          </p:cNvPr>
          <p:cNvSpPr/>
          <p:nvPr/>
        </p:nvSpPr>
        <p:spPr>
          <a:xfrm>
            <a:off x="5525473" y="2311103"/>
            <a:ext cx="692607" cy="25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FCF4C4-03A8-44A7-AA7A-5F27E50CC97D}"/>
              </a:ext>
            </a:extLst>
          </p:cNvPr>
          <p:cNvSpPr/>
          <p:nvPr/>
        </p:nvSpPr>
        <p:spPr>
          <a:xfrm>
            <a:off x="4668223" y="4059028"/>
            <a:ext cx="692607" cy="25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E9477A-7A67-4397-9B0F-5E4ACB503CA8}"/>
              </a:ext>
            </a:extLst>
          </p:cNvPr>
          <p:cNvSpPr/>
          <p:nvPr/>
        </p:nvSpPr>
        <p:spPr>
          <a:xfrm>
            <a:off x="7243575" y="4059028"/>
            <a:ext cx="692607" cy="25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456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MODEL PERFOMANCE NEURAL NETWORK</a:t>
            </a:r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414022"/>
            <a:ext cx="42030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2007;p58">
            <a:extLst>
              <a:ext uri="{FF2B5EF4-FFF2-40B4-BE49-F238E27FC236}">
                <a16:creationId xmlns:a16="http://schemas.microsoft.com/office/drawing/2014/main" id="{6086417E-F6E2-B534-889A-43A2F8B35C78}"/>
              </a:ext>
            </a:extLst>
          </p:cNvPr>
          <p:cNvSpPr txBox="1">
            <a:spLocks/>
          </p:cNvSpPr>
          <p:nvPr/>
        </p:nvSpPr>
        <p:spPr>
          <a:xfrm>
            <a:off x="1216556" y="4051700"/>
            <a:ext cx="2342831" cy="29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900"/>
              <a:t>*Obtained with </a:t>
            </a:r>
            <a:r>
              <a:rPr lang="en-US" sz="900" err="1"/>
              <a:t>GridSearchCV</a:t>
            </a:r>
            <a:endParaRPr lang="en-US" sz="900"/>
          </a:p>
        </p:txBody>
      </p:sp>
      <p:graphicFrame>
        <p:nvGraphicFramePr>
          <p:cNvPr id="6" name="Google Shape;367;p52">
            <a:extLst>
              <a:ext uri="{FF2B5EF4-FFF2-40B4-BE49-F238E27FC236}">
                <a16:creationId xmlns:a16="http://schemas.microsoft.com/office/drawing/2014/main" id="{E18E651B-6F97-490C-A099-896F3A759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215514"/>
              </p:ext>
            </p:extLst>
          </p:nvPr>
        </p:nvGraphicFramePr>
        <p:xfrm>
          <a:off x="1332004" y="1250067"/>
          <a:ext cx="6184084" cy="2841032"/>
        </p:xfrm>
        <a:graphic>
          <a:graphicData uri="http://schemas.openxmlformats.org/drawingml/2006/table">
            <a:tbl>
              <a:tblPr>
                <a:noFill/>
                <a:tableStyleId>{DC8DC472-D846-4AED-830A-2AE238E51271}</a:tableStyleId>
              </a:tblPr>
              <a:tblGrid>
                <a:gridCol w="1522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021">
                  <a:extLst>
                    <a:ext uri="{9D8B030D-6E8A-4147-A177-3AD203B41FA5}">
                      <a16:colId xmlns:a16="http://schemas.microsoft.com/office/drawing/2014/main" val="595790742"/>
                    </a:ext>
                  </a:extLst>
                </a:gridCol>
                <a:gridCol w="15460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2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>
                        <a:solidFill>
                          <a:schemeClr val="lt1"/>
                        </a:solidFill>
                        <a:latin typeface="Montserrat" pitchFamily="2" charset="77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BEST MODEL PARAMETERS*</a:t>
                      </a:r>
                      <a:endParaRPr lang="en" sz="1000" b="1">
                        <a:solidFill>
                          <a:schemeClr val="lt1"/>
                        </a:solidFill>
                        <a:latin typeface="Montserrat" pitchFamily="2" charset="77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ontserrat" pitchFamily="2" charset="77"/>
                          <a:ea typeface="Montserrat ExtraBold"/>
                          <a:cs typeface="Montserrat ExtraBold"/>
                          <a:sym typeface="Arial"/>
                        </a:rPr>
                        <a:t>TRAIN SCORE (</a:t>
                      </a:r>
                      <a:r>
                        <a:rPr lang="en-US" sz="1000" b="1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  <a:sym typeface="Arial"/>
                        </a:rPr>
                        <a:t>AUC)</a:t>
                      </a:r>
                      <a:endParaRPr lang="en-US" sz="1000" b="1" i="0" u="none" strike="noStrike" cap="none">
                        <a:solidFill>
                          <a:schemeClr val="lt1"/>
                        </a:solidFill>
                        <a:latin typeface="Montserrat" pitchFamily="2" charset="77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>
                        <a:solidFill>
                          <a:schemeClr val="lt1"/>
                        </a:solidFill>
                        <a:latin typeface="Montserrat" pitchFamily="2" charset="77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ontserrat" pitchFamily="2" charset="77"/>
                          <a:ea typeface="Montserrat ExtraBold"/>
                          <a:cs typeface="Montserrat ExtraBold"/>
                        </a:rPr>
                        <a:t>TEST SCORE (AUC)</a:t>
                      </a:r>
                      <a:endParaRPr lang="en-US" sz="900" b="1">
                        <a:solidFill>
                          <a:schemeClr val="lt1"/>
                        </a:solidFill>
                        <a:latin typeface="Montserrat" pitchFamily="2" charset="77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1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ontserrat" pitchFamily="2" charset="77"/>
                          <a:ea typeface="Montserrat ExtraBold"/>
                          <a:cs typeface="Montserrat ExtraBold"/>
                          <a:sym typeface="Montserrat ExtraBold"/>
                        </a:rPr>
                        <a:t>BASIC PROCESSING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Activation</a:t>
                      </a:r>
                      <a:r>
                        <a:rPr lang="en" sz="800" b="0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: sigmoid, B</a:t>
                      </a:r>
                      <a:r>
                        <a:rPr lang="en" sz="800" b="1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atch Size</a:t>
                      </a:r>
                      <a:r>
                        <a:rPr lang="en" sz="800" b="0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: 25, </a:t>
                      </a:r>
                      <a:r>
                        <a:rPr lang="en" sz="800" b="1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Epochs</a:t>
                      </a:r>
                      <a:r>
                        <a:rPr lang="en" sz="800" b="0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: 100, </a:t>
                      </a:r>
                      <a:r>
                        <a:rPr lang="en" sz="800" b="1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Optimizer:</a:t>
                      </a:r>
                      <a:r>
                        <a:rPr lang="en" sz="800" b="0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 RMSprop, </a:t>
                      </a:r>
                      <a:r>
                        <a:rPr lang="en" sz="800" b="1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Hidden Layers: </a:t>
                      </a:r>
                      <a:r>
                        <a:rPr lang="en" sz="800" b="0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3</a:t>
                      </a:r>
                      <a:r>
                        <a:rPr lang="en" sz="800" b="1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,  Nodes per Layer</a:t>
                      </a:r>
                      <a:r>
                        <a:rPr lang="en" sz="800" b="0" i="0" u="none" strike="noStrik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: 21</a:t>
                      </a:r>
                      <a:endParaRPr lang="en-US" sz="800">
                        <a:latin typeface="Montserrat" pitchFamily="2" charset="77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lt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Arial"/>
                        </a:rPr>
                        <a:t>0.585293</a:t>
                      </a:r>
                      <a:endParaRPr lang="en-US" sz="1100" b="0" i="0" u="none" strike="noStrike" cap="none">
                        <a:solidFill>
                          <a:schemeClr val="lt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lt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Arial"/>
                        </a:rPr>
                        <a:t>0.584804</a:t>
                      </a:r>
                      <a:endParaRPr lang="en" sz="1100" b="0" i="0" u="none" strike="noStrike" cap="none">
                        <a:solidFill>
                          <a:schemeClr val="lt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2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ontserrat" pitchFamily="2" charset="77"/>
                          <a:ea typeface="Montserrat ExtraBold"/>
                          <a:cs typeface="Montserrat ExtraBold"/>
                          <a:sym typeface="Montserrat ExtraBold"/>
                        </a:rPr>
                        <a:t>PROCESSED DATA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Activation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: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  <a:sym typeface="Arial"/>
                        </a:rPr>
                        <a:t> 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sigmoid,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  <a:sym typeface="Arial"/>
                        </a:rPr>
                        <a:t> 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B</a:t>
                      </a:r>
                      <a:r>
                        <a:rPr lang="en" sz="800" b="1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atch Size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: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  <a:sym typeface="Arial"/>
                        </a:rPr>
                        <a:t> 20, </a:t>
                      </a:r>
                      <a:r>
                        <a:rPr lang="en" sz="800" b="1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Epochs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: 300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  <a:sym typeface="Arial"/>
                        </a:rPr>
                        <a:t>, </a:t>
                      </a:r>
                      <a:r>
                        <a:rPr lang="en" sz="800" b="1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Optimizer: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  <a:sym typeface="Arial"/>
                        </a:rPr>
                        <a:t> 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adam,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  <a:sym typeface="Arial"/>
                        </a:rPr>
                        <a:t> </a:t>
                      </a:r>
                      <a:r>
                        <a:rPr lang="en" sz="800" b="1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Hidden Layers: 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3</a:t>
                      </a:r>
                      <a:r>
                        <a:rPr lang="en" sz="800" b="1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,  Nodes per Layer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</a:rPr>
                        <a:t>:</a:t>
                      </a:r>
                      <a:r>
                        <a:rPr lang="en" sz="8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  <a:sym typeface="Arial"/>
                        </a:rPr>
                        <a:t> 25</a:t>
                      </a:r>
                      <a:endParaRPr lang="en-US" sz="800" b="0" i="0" u="none" strike="noStrike" cap="none">
                        <a:solidFill>
                          <a:schemeClr val="lt1"/>
                        </a:solidFill>
                        <a:latin typeface="Montserrat" pitchFamily="2" charset="77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lt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Arial"/>
                        </a:rPr>
                        <a:t>0.75902</a:t>
                      </a:r>
                      <a:endParaRPr lang="en-US" sz="1100" b="0" i="0" u="none" strike="noStrike" cap="none">
                        <a:solidFill>
                          <a:schemeClr val="lt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noProof="0">
                          <a:solidFill>
                            <a:schemeClr val="lt1"/>
                          </a:solidFill>
                          <a:latin typeface="Montserrat" pitchFamily="2" charset="77"/>
                          <a:sym typeface="Arial"/>
                        </a:rPr>
                        <a:t>0.757848</a:t>
                      </a:r>
                      <a:endParaRPr lang="en" sz="1100" b="0" i="0" u="none" strike="noStrike" cap="none">
                        <a:solidFill>
                          <a:schemeClr val="lt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74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E49D-5EF4-4330-A6E3-7B05C6DDF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7098219" cy="941400"/>
          </a:xfrm>
        </p:spPr>
        <p:txBody>
          <a:bodyPr/>
          <a:lstStyle/>
          <a:p>
            <a:r>
              <a:rPr lang="en-US"/>
              <a:t> CATBOOST – Finding Best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D2DDD-8A47-4547-8AFD-0E2A670BC187}"/>
              </a:ext>
            </a:extLst>
          </p:cNvPr>
          <p:cNvSpPr txBox="1"/>
          <p:nvPr/>
        </p:nvSpPr>
        <p:spPr>
          <a:xfrm>
            <a:off x="945643" y="1135856"/>
            <a:ext cx="698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CATBOOST is the Best performing Model and below is the tuning parameters we tried through Manual Tuning.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1C498-D349-4A8B-BC58-CE50B7DB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28" y="1808450"/>
            <a:ext cx="6380416" cy="36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367557DD-DCDC-4251-8B77-9046C869C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40" y="2325140"/>
            <a:ext cx="4855369" cy="24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916D9BE4-3EF1-4333-9589-0239D2681CC2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628185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4940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7964-F156-47D2-A218-665DA2C5E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826631" cy="941400"/>
          </a:xfrm>
        </p:spPr>
        <p:txBody>
          <a:bodyPr/>
          <a:lstStyle/>
          <a:p>
            <a:r>
              <a:rPr lang="en-US" dirty="0"/>
              <a:t>MODEL EVALUATION - CATBOOST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97AE4-E1C1-48A7-89CD-D11FD87F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2" y="1666141"/>
            <a:ext cx="2901367" cy="2398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6BF0CF-60E2-4582-8639-7ECD320DCF82}"/>
              </a:ext>
            </a:extLst>
          </p:cNvPr>
          <p:cNvSpPr txBox="1"/>
          <p:nvPr/>
        </p:nvSpPr>
        <p:spPr>
          <a:xfrm>
            <a:off x="435769" y="1128713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Confusion Matrix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F90E4-6B4C-4421-98E3-229A0E37D7EE}"/>
              </a:ext>
            </a:extLst>
          </p:cNvPr>
          <p:cNvSpPr txBox="1"/>
          <p:nvPr/>
        </p:nvSpPr>
        <p:spPr>
          <a:xfrm>
            <a:off x="3571876" y="1150145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ROC 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F3C3F-8808-4006-A141-5C195FFECFAC}"/>
              </a:ext>
            </a:extLst>
          </p:cNvPr>
          <p:cNvSpPr txBox="1"/>
          <p:nvPr/>
        </p:nvSpPr>
        <p:spPr>
          <a:xfrm>
            <a:off x="7066223" y="1833086"/>
            <a:ext cx="2012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ontserrat" panose="00000500000000000000" pitchFamily="2" charset="0"/>
              </a:rPr>
              <a:t>Train AUC : </a:t>
            </a:r>
            <a:r>
              <a:rPr lang="en-US" b="0" i="0" dirty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0.7979</a:t>
            </a:r>
            <a:endParaRPr lang="en-US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Montserrat" panose="00000500000000000000" pitchFamily="2" charset="0"/>
              </a:rPr>
              <a:t>Test AUC   : </a:t>
            </a:r>
            <a:r>
              <a:rPr lang="en-US" b="0" i="0" dirty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0.7745</a:t>
            </a:r>
          </a:p>
          <a:p>
            <a:r>
              <a:rPr lang="en-US" dirty="0">
                <a:solidFill>
                  <a:schemeClr val="accent1"/>
                </a:solidFill>
                <a:latin typeface="Montserrat" panose="00000500000000000000" pitchFamily="2" charset="0"/>
              </a:rPr>
              <a:t>Kaggle       : </a:t>
            </a:r>
            <a:r>
              <a:rPr lang="en-US" b="0" i="0" dirty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0.7891</a:t>
            </a:r>
            <a:endParaRPr lang="en-US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EAC0EF-4A98-4652-9A9D-63F74702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91" y="1666141"/>
            <a:ext cx="3296839" cy="2408012"/>
          </a:xfrm>
          <a:prstGeom prst="rect">
            <a:avLst/>
          </a:prstGeom>
        </p:spPr>
      </p:pic>
      <p:cxnSp>
        <p:nvCxnSpPr>
          <p:cNvPr id="10" name="Google Shape;2016;p58">
            <a:extLst>
              <a:ext uri="{FF2B5EF4-FFF2-40B4-BE49-F238E27FC236}">
                <a16:creationId xmlns:a16="http://schemas.microsoft.com/office/drawing/2014/main" id="{37DA0DFB-A0DD-46B1-84E5-EE77E2188B7E}"/>
              </a:ext>
            </a:extLst>
          </p:cNvPr>
          <p:cNvCxnSpPr>
            <a:cxnSpLocks/>
          </p:cNvCxnSpPr>
          <p:nvPr/>
        </p:nvCxnSpPr>
        <p:spPr>
          <a:xfrm>
            <a:off x="1026200" y="449742"/>
            <a:ext cx="551747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7376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A519-258D-41B2-BE7D-824EB806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7433975" cy="941400"/>
          </a:xfrm>
        </p:spPr>
        <p:txBody>
          <a:bodyPr/>
          <a:lstStyle/>
          <a:p>
            <a:r>
              <a:rPr lang="en-US"/>
              <a:t>MODEL INTERPRETATION - CATBOOST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D2A57-594E-4E6D-96E7-DEA2846D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300911"/>
            <a:ext cx="6529388" cy="746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01E27-0EE7-4FCD-91FC-87B23AD7DA8B}"/>
              </a:ext>
            </a:extLst>
          </p:cNvPr>
          <p:cNvSpPr txBox="1"/>
          <p:nvPr/>
        </p:nvSpPr>
        <p:spPr>
          <a:xfrm>
            <a:off x="1150144" y="2807494"/>
            <a:ext cx="6215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CATBOOST Model is interpreted using SHAP.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Features in the Red are the features pushing the Model performance Higher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Features in the blue are Pushing the Model Performance Lower.</a:t>
            </a:r>
          </a:p>
        </p:txBody>
      </p:sp>
      <p:cxnSp>
        <p:nvCxnSpPr>
          <p:cNvPr id="6" name="Google Shape;2016;p58">
            <a:extLst>
              <a:ext uri="{FF2B5EF4-FFF2-40B4-BE49-F238E27FC236}">
                <a16:creationId xmlns:a16="http://schemas.microsoft.com/office/drawing/2014/main" id="{7100EA94-953A-48EF-B7C3-AE2017943A2D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623899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4024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BA86-0E46-44E1-A575-430E3DF56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7741157" cy="941400"/>
          </a:xfrm>
        </p:spPr>
        <p:txBody>
          <a:bodyPr/>
          <a:lstStyle/>
          <a:p>
            <a:r>
              <a:rPr lang="en-US"/>
              <a:t>FEATURE IMPORTANCE (SHAP) – CATBOOST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3E693-C3EE-4FC3-BE88-27F0CBEC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01" y="1122893"/>
            <a:ext cx="4205080" cy="3842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1E0137-D9BE-4240-BAFA-6A145A8BAF7B}"/>
              </a:ext>
            </a:extLst>
          </p:cNvPr>
          <p:cNvSpPr txBox="1"/>
          <p:nvPr/>
        </p:nvSpPr>
        <p:spPr>
          <a:xfrm>
            <a:off x="5493583" y="1309151"/>
            <a:ext cx="2836069" cy="244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Feature Importance based on the SHAP Values of each feature.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Based on SHAP value we can see the impact of all the features on the Model output.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Pay_mean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has the Highest impact on the Model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Google Shape;2016;p58">
            <a:extLst>
              <a:ext uri="{FF2B5EF4-FFF2-40B4-BE49-F238E27FC236}">
                <a16:creationId xmlns:a16="http://schemas.microsoft.com/office/drawing/2014/main" id="{95F5F5F0-D0A0-4D59-9DED-757B7BBA729C}"/>
              </a:ext>
            </a:extLst>
          </p:cNvPr>
          <p:cNvCxnSpPr>
            <a:cxnSpLocks/>
          </p:cNvCxnSpPr>
          <p:nvPr/>
        </p:nvCxnSpPr>
        <p:spPr>
          <a:xfrm>
            <a:off x="1071558" y="459313"/>
            <a:ext cx="717946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158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7BE8-FAB8-45D5-8D41-D8BCAE76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56" y="445025"/>
            <a:ext cx="8579644" cy="941400"/>
          </a:xfrm>
        </p:spPr>
        <p:txBody>
          <a:bodyPr/>
          <a:lstStyle/>
          <a:p>
            <a:r>
              <a:rPr lang="en-US"/>
              <a:t>MODEL INTERPRETATION – Feature Importance 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CB1A7B5-A96A-419C-A135-7D13B94BA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69" y="1029773"/>
            <a:ext cx="4007644" cy="38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082215-E812-4FC0-B750-28906C19DEB9}"/>
              </a:ext>
            </a:extLst>
          </p:cNvPr>
          <p:cNvSpPr txBox="1"/>
          <p:nvPr/>
        </p:nvSpPr>
        <p:spPr>
          <a:xfrm>
            <a:off x="5557837" y="1114426"/>
            <a:ext cx="2836069" cy="244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Feature Importance based on the SHAP Values of each feature.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Based on SHAP value we can see the impact of all the features on the Model output.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Pay_mean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has the Highest impact on the Model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Google Shape;2016;p58">
            <a:extLst>
              <a:ext uri="{FF2B5EF4-FFF2-40B4-BE49-F238E27FC236}">
                <a16:creationId xmlns:a16="http://schemas.microsoft.com/office/drawing/2014/main" id="{CFE53F24-976B-4C01-BFCF-0F423DA50025}"/>
              </a:ext>
            </a:extLst>
          </p:cNvPr>
          <p:cNvCxnSpPr>
            <a:cxnSpLocks/>
          </p:cNvCxnSpPr>
          <p:nvPr/>
        </p:nvCxnSpPr>
        <p:spPr>
          <a:xfrm>
            <a:off x="661869" y="437566"/>
            <a:ext cx="7732037" cy="745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08152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9109-D0FD-1780-3D4D-67FB5C3B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SETUP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FCC6F-E2C5-C3D2-DC14-CEB9FEC70483}"/>
              </a:ext>
            </a:extLst>
          </p:cNvPr>
          <p:cNvSpPr txBox="1"/>
          <p:nvPr/>
        </p:nvSpPr>
        <p:spPr>
          <a:xfrm>
            <a:off x="938500" y="1025368"/>
            <a:ext cx="603380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Montserrat" pitchFamily="2" charset="77"/>
              </a:rPr>
              <a:t>Scaled the Data using Standard Scaling and Benchmarked Performance For all the Models</a:t>
            </a:r>
          </a:p>
        </p:txBody>
      </p:sp>
      <p:graphicFrame>
        <p:nvGraphicFramePr>
          <p:cNvPr id="4" name="Google Shape;367;p52">
            <a:extLst>
              <a:ext uri="{FF2B5EF4-FFF2-40B4-BE49-F238E27FC236}">
                <a16:creationId xmlns:a16="http://schemas.microsoft.com/office/drawing/2014/main" id="{AA2C77D6-E463-42A9-9868-983F4123A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371692"/>
              </p:ext>
            </p:extLst>
          </p:nvPr>
        </p:nvGraphicFramePr>
        <p:xfrm>
          <a:off x="854750" y="1745850"/>
          <a:ext cx="7280883" cy="2952625"/>
        </p:xfrm>
        <a:graphic>
          <a:graphicData uri="http://schemas.openxmlformats.org/drawingml/2006/table">
            <a:tbl>
              <a:tblPr>
                <a:noFill/>
                <a:tableStyleId>{DC8DC472-D846-4AED-830A-2AE238E51271}</a:tableStyleId>
              </a:tblPr>
              <a:tblGrid>
                <a:gridCol w="879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595790742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444640964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1142768401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1866971565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1044792197"/>
                    </a:ext>
                  </a:extLst>
                </a:gridCol>
                <a:gridCol w="879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LOGISTIC REGRESSION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DECISION TREE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RAMDON FOREST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GB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LGBM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CAT BOOST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 ACCURACY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0.807000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0.818357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0.798000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0.822786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0.826143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0.821643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0.823286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 ACCURACY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Montserrat"/>
                          <a:cs typeface="Montserrat"/>
                          <a:sym typeface="Montserrat"/>
                        </a:rPr>
                        <a:t>0.808167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0.814167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0.796333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0.816167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0.817500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0.816667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0.815000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03468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 AUC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0.712919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0.685925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0.765877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0.793401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0.815052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0.793420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0.804664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 AUC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0.708885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0.682644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0.755447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0.765802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0.767195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0.767507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0.768757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Google Shape;2016;p58">
            <a:extLst>
              <a:ext uri="{FF2B5EF4-FFF2-40B4-BE49-F238E27FC236}">
                <a16:creationId xmlns:a16="http://schemas.microsoft.com/office/drawing/2014/main" id="{513D5764-6AD7-EF4B-8E53-C1582BDA7AC3}"/>
              </a:ext>
            </a:extLst>
          </p:cNvPr>
          <p:cNvCxnSpPr>
            <a:cxnSpLocks/>
          </p:cNvCxnSpPr>
          <p:nvPr/>
        </p:nvCxnSpPr>
        <p:spPr>
          <a:xfrm>
            <a:off x="1026200" y="479335"/>
            <a:ext cx="374990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64AE6F0-BA7F-438A-B3F9-1FD48D71C83A}"/>
              </a:ext>
            </a:extLst>
          </p:cNvPr>
          <p:cNvSpPr/>
          <p:nvPr/>
        </p:nvSpPr>
        <p:spPr>
          <a:xfrm>
            <a:off x="1977258" y="4266341"/>
            <a:ext cx="692607" cy="25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1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C8C2-EED7-4B40-A33D-072D6484E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0525" y="1157925"/>
            <a:ext cx="5442900" cy="556575"/>
          </a:xfrm>
        </p:spPr>
        <p:txBody>
          <a:bodyPr/>
          <a:lstStyle/>
          <a:p>
            <a:r>
              <a:rPr lang="en-US"/>
              <a:t>BUSINESS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5F21D-F040-49B1-B1AE-C2CE65146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8890" y="1865643"/>
            <a:ext cx="4926169" cy="359086"/>
          </a:xfrm>
        </p:spPr>
        <p:txBody>
          <a:bodyPr/>
          <a:lstStyle/>
          <a:p>
            <a:r>
              <a:rPr lang="en-US"/>
              <a:t>Credit RISK Predictive Model.</a:t>
            </a:r>
          </a:p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6599B3-ECE6-47D7-BC58-3EC4DFBCF322}"/>
              </a:ext>
            </a:extLst>
          </p:cNvPr>
          <p:cNvGrpSpPr/>
          <p:nvPr/>
        </p:nvGrpSpPr>
        <p:grpSpPr>
          <a:xfrm>
            <a:off x="2757923" y="2571750"/>
            <a:ext cx="3945219" cy="914400"/>
            <a:chOff x="2757923" y="2571750"/>
            <a:chExt cx="3945219" cy="914400"/>
          </a:xfrm>
        </p:grpSpPr>
        <p:pic>
          <p:nvPicPr>
            <p:cNvPr id="5" name="Graphic 4" descr="Bank outline">
              <a:extLst>
                <a:ext uri="{FF2B5EF4-FFF2-40B4-BE49-F238E27FC236}">
                  <a16:creationId xmlns:a16="http://schemas.microsoft.com/office/drawing/2014/main" id="{6B1853B2-C404-4909-ACBC-D4F06B0F4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7923" y="2571750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Euro with solid fill">
              <a:extLst>
                <a:ext uri="{FF2B5EF4-FFF2-40B4-BE49-F238E27FC236}">
                  <a16:creationId xmlns:a16="http://schemas.microsoft.com/office/drawing/2014/main" id="{AAF51332-7AB3-43FF-9F2E-90361926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1356" y="2571750"/>
              <a:ext cx="914400" cy="914400"/>
            </a:xfrm>
            <a:prstGeom prst="rect">
              <a:avLst/>
            </a:prstGeom>
          </p:spPr>
        </p:pic>
        <p:grpSp>
          <p:nvGrpSpPr>
            <p:cNvPr id="20" name="Google Shape;11721;p81">
              <a:extLst>
                <a:ext uri="{FF2B5EF4-FFF2-40B4-BE49-F238E27FC236}">
                  <a16:creationId xmlns:a16="http://schemas.microsoft.com/office/drawing/2014/main" id="{3B4614A4-D445-4501-8E89-D85AF5377BDD}"/>
                </a:ext>
              </a:extLst>
            </p:cNvPr>
            <p:cNvGrpSpPr/>
            <p:nvPr/>
          </p:nvGrpSpPr>
          <p:grpSpPr>
            <a:xfrm>
              <a:off x="5884789" y="2606685"/>
              <a:ext cx="818353" cy="839411"/>
              <a:chOff x="3541011" y="3367320"/>
              <a:chExt cx="348257" cy="346188"/>
            </a:xfrm>
          </p:grpSpPr>
          <p:sp>
            <p:nvSpPr>
              <p:cNvPr id="21" name="Google Shape;11722;p81">
                <a:extLst>
                  <a:ext uri="{FF2B5EF4-FFF2-40B4-BE49-F238E27FC236}">
                    <a16:creationId xmlns:a16="http://schemas.microsoft.com/office/drawing/2014/main" id="{61DF1D3A-B54C-4060-AA33-256C863D1E87}"/>
                  </a:ext>
                </a:extLst>
              </p:cNvPr>
              <p:cNvSpPr/>
              <p:nvPr/>
            </p:nvSpPr>
            <p:spPr>
              <a:xfrm>
                <a:off x="3541011" y="3367320"/>
                <a:ext cx="347906" cy="346188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10877" extrusionOk="0">
                    <a:moveTo>
                      <a:pt x="4203" y="6323"/>
                    </a:moveTo>
                    <a:cubicBezTo>
                      <a:pt x="4322" y="6454"/>
                      <a:pt x="4465" y="6609"/>
                      <a:pt x="4620" y="6740"/>
                    </a:cubicBezTo>
                    <a:lnTo>
                      <a:pt x="4024" y="7335"/>
                    </a:lnTo>
                    <a:lnTo>
                      <a:pt x="3977" y="7287"/>
                    </a:lnTo>
                    <a:lnTo>
                      <a:pt x="3632" y="6942"/>
                    </a:lnTo>
                    <a:lnTo>
                      <a:pt x="3584" y="6906"/>
                    </a:lnTo>
                    <a:lnTo>
                      <a:pt x="4203" y="6323"/>
                    </a:lnTo>
                    <a:close/>
                    <a:moveTo>
                      <a:pt x="3239" y="7123"/>
                    </a:moveTo>
                    <a:cubicBezTo>
                      <a:pt x="3307" y="7123"/>
                      <a:pt x="3376" y="7150"/>
                      <a:pt x="3429" y="7204"/>
                    </a:cubicBezTo>
                    <a:lnTo>
                      <a:pt x="3763" y="7537"/>
                    </a:lnTo>
                    <a:cubicBezTo>
                      <a:pt x="3858" y="7632"/>
                      <a:pt x="3858" y="7799"/>
                      <a:pt x="3751" y="7894"/>
                    </a:cubicBezTo>
                    <a:lnTo>
                      <a:pt x="3560" y="8097"/>
                    </a:lnTo>
                    <a:lnTo>
                      <a:pt x="2858" y="7394"/>
                    </a:lnTo>
                    <a:lnTo>
                      <a:pt x="3048" y="7204"/>
                    </a:lnTo>
                    <a:cubicBezTo>
                      <a:pt x="3102" y="7150"/>
                      <a:pt x="3170" y="7123"/>
                      <a:pt x="3239" y="7123"/>
                    </a:cubicBezTo>
                    <a:close/>
                    <a:moveTo>
                      <a:pt x="2631" y="7597"/>
                    </a:moveTo>
                    <a:lnTo>
                      <a:pt x="3334" y="8299"/>
                    </a:lnTo>
                    <a:lnTo>
                      <a:pt x="1167" y="10478"/>
                    </a:lnTo>
                    <a:cubicBezTo>
                      <a:pt x="1113" y="10526"/>
                      <a:pt x="1045" y="10550"/>
                      <a:pt x="976" y="10550"/>
                    </a:cubicBezTo>
                    <a:cubicBezTo>
                      <a:pt x="908" y="10550"/>
                      <a:pt x="840" y="10526"/>
                      <a:pt x="786" y="10478"/>
                    </a:cubicBezTo>
                    <a:lnTo>
                      <a:pt x="453" y="10133"/>
                    </a:lnTo>
                    <a:cubicBezTo>
                      <a:pt x="357" y="10038"/>
                      <a:pt x="357" y="9883"/>
                      <a:pt x="465" y="9776"/>
                    </a:cubicBezTo>
                    <a:lnTo>
                      <a:pt x="2631" y="7597"/>
                    </a:lnTo>
                    <a:close/>
                    <a:moveTo>
                      <a:pt x="7120" y="1"/>
                    </a:moveTo>
                    <a:cubicBezTo>
                      <a:pt x="3989" y="1"/>
                      <a:pt x="2191" y="3537"/>
                      <a:pt x="4001" y="6073"/>
                    </a:cubicBezTo>
                    <a:lnTo>
                      <a:pt x="3274" y="6799"/>
                    </a:lnTo>
                    <a:cubicBezTo>
                      <a:pt x="3249" y="6796"/>
                      <a:pt x="3223" y="6794"/>
                      <a:pt x="3198" y="6794"/>
                    </a:cubicBezTo>
                    <a:cubicBezTo>
                      <a:pt x="3049" y="6794"/>
                      <a:pt x="2912" y="6854"/>
                      <a:pt x="2810" y="6966"/>
                    </a:cubicBezTo>
                    <a:lnTo>
                      <a:pt x="226" y="9549"/>
                    </a:lnTo>
                    <a:cubicBezTo>
                      <a:pt x="0" y="9776"/>
                      <a:pt x="0" y="10145"/>
                      <a:pt x="226" y="10371"/>
                    </a:cubicBezTo>
                    <a:lnTo>
                      <a:pt x="572" y="10716"/>
                    </a:lnTo>
                    <a:cubicBezTo>
                      <a:pt x="679" y="10823"/>
                      <a:pt x="828" y="10877"/>
                      <a:pt x="976" y="10877"/>
                    </a:cubicBezTo>
                    <a:cubicBezTo>
                      <a:pt x="1125" y="10877"/>
                      <a:pt x="1274" y="10823"/>
                      <a:pt x="1381" y="10716"/>
                    </a:cubicBezTo>
                    <a:lnTo>
                      <a:pt x="3655" y="8430"/>
                    </a:lnTo>
                    <a:lnTo>
                      <a:pt x="3977" y="8121"/>
                    </a:lnTo>
                    <a:cubicBezTo>
                      <a:pt x="4096" y="8002"/>
                      <a:pt x="4155" y="7835"/>
                      <a:pt x="4144" y="7656"/>
                    </a:cubicBezTo>
                    <a:lnTo>
                      <a:pt x="4870" y="6930"/>
                    </a:lnTo>
                    <a:cubicBezTo>
                      <a:pt x="5406" y="7323"/>
                      <a:pt x="6037" y="7573"/>
                      <a:pt x="6715" y="7632"/>
                    </a:cubicBezTo>
                    <a:lnTo>
                      <a:pt x="6727" y="7632"/>
                    </a:lnTo>
                    <a:cubicBezTo>
                      <a:pt x="6799" y="7632"/>
                      <a:pt x="6882" y="7573"/>
                      <a:pt x="6894" y="7478"/>
                    </a:cubicBezTo>
                    <a:cubicBezTo>
                      <a:pt x="6906" y="7394"/>
                      <a:pt x="6834" y="7323"/>
                      <a:pt x="6739" y="7299"/>
                    </a:cubicBezTo>
                    <a:cubicBezTo>
                      <a:pt x="6037" y="7228"/>
                      <a:pt x="5406" y="6966"/>
                      <a:pt x="4882" y="6549"/>
                    </a:cubicBezTo>
                    <a:cubicBezTo>
                      <a:pt x="2298" y="4465"/>
                      <a:pt x="3822" y="310"/>
                      <a:pt x="7096" y="310"/>
                    </a:cubicBezTo>
                    <a:cubicBezTo>
                      <a:pt x="8942" y="310"/>
                      <a:pt x="10418" y="1703"/>
                      <a:pt x="10597" y="3465"/>
                    </a:cubicBezTo>
                    <a:cubicBezTo>
                      <a:pt x="10609" y="3549"/>
                      <a:pt x="10692" y="3608"/>
                      <a:pt x="10775" y="3608"/>
                    </a:cubicBezTo>
                    <a:cubicBezTo>
                      <a:pt x="10871" y="3596"/>
                      <a:pt x="10930" y="3525"/>
                      <a:pt x="10930" y="3430"/>
                    </a:cubicBezTo>
                    <a:cubicBezTo>
                      <a:pt x="10728" y="1525"/>
                      <a:pt x="9120" y="1"/>
                      <a:pt x="71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723;p81">
                <a:extLst>
                  <a:ext uri="{FF2B5EF4-FFF2-40B4-BE49-F238E27FC236}">
                    <a16:creationId xmlns:a16="http://schemas.microsoft.com/office/drawing/2014/main" id="{772085A6-644F-4BF0-8940-1C7C30E16E12}"/>
                  </a:ext>
                </a:extLst>
              </p:cNvPr>
              <p:cNvSpPr/>
              <p:nvPr/>
            </p:nvSpPr>
            <p:spPr>
              <a:xfrm>
                <a:off x="3658105" y="3389599"/>
                <a:ext cx="208820" cy="199431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6266" extrusionOk="0">
                    <a:moveTo>
                      <a:pt x="3441" y="336"/>
                    </a:moveTo>
                    <a:cubicBezTo>
                      <a:pt x="4989" y="336"/>
                      <a:pt x="6251" y="1587"/>
                      <a:pt x="6251" y="3146"/>
                    </a:cubicBezTo>
                    <a:cubicBezTo>
                      <a:pt x="6251" y="4694"/>
                      <a:pt x="4989" y="5944"/>
                      <a:pt x="3441" y="5944"/>
                    </a:cubicBezTo>
                    <a:cubicBezTo>
                      <a:pt x="2727" y="5944"/>
                      <a:pt x="1989" y="5682"/>
                      <a:pt x="1441" y="5135"/>
                    </a:cubicBezTo>
                    <a:cubicBezTo>
                      <a:pt x="345" y="4027"/>
                      <a:pt x="345" y="2241"/>
                      <a:pt x="1441" y="1158"/>
                    </a:cubicBezTo>
                    <a:cubicBezTo>
                      <a:pt x="1989" y="598"/>
                      <a:pt x="2703" y="336"/>
                      <a:pt x="3441" y="336"/>
                    </a:cubicBezTo>
                    <a:close/>
                    <a:moveTo>
                      <a:pt x="3428" y="0"/>
                    </a:moveTo>
                    <a:cubicBezTo>
                      <a:pt x="2628" y="0"/>
                      <a:pt x="1828" y="307"/>
                      <a:pt x="1215" y="920"/>
                    </a:cubicBezTo>
                    <a:cubicBezTo>
                      <a:pt x="0" y="2134"/>
                      <a:pt x="0" y="4123"/>
                      <a:pt x="1215" y="5337"/>
                    </a:cubicBezTo>
                    <a:cubicBezTo>
                      <a:pt x="1822" y="5944"/>
                      <a:pt x="2631" y="6266"/>
                      <a:pt x="3429" y="6266"/>
                    </a:cubicBezTo>
                    <a:cubicBezTo>
                      <a:pt x="5144" y="6266"/>
                      <a:pt x="6561" y="4873"/>
                      <a:pt x="6561" y="3134"/>
                    </a:cubicBezTo>
                    <a:cubicBezTo>
                      <a:pt x="6561" y="2301"/>
                      <a:pt x="6227" y="1515"/>
                      <a:pt x="5632" y="920"/>
                    </a:cubicBezTo>
                    <a:cubicBezTo>
                      <a:pt x="5025" y="307"/>
                      <a:pt x="4227" y="0"/>
                      <a:pt x="34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724;p81">
                <a:extLst>
                  <a:ext uri="{FF2B5EF4-FFF2-40B4-BE49-F238E27FC236}">
                    <a16:creationId xmlns:a16="http://schemas.microsoft.com/office/drawing/2014/main" id="{614E1132-5553-4EF7-B2F3-CC51EFECE4A9}"/>
                  </a:ext>
                </a:extLst>
              </p:cNvPr>
              <p:cNvSpPr/>
              <p:nvPr/>
            </p:nvSpPr>
            <p:spPr>
              <a:xfrm>
                <a:off x="3720614" y="3426805"/>
                <a:ext cx="95164" cy="116011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645" extrusionOk="0">
                    <a:moveTo>
                      <a:pt x="1477" y="334"/>
                    </a:moveTo>
                    <a:cubicBezTo>
                      <a:pt x="1834" y="334"/>
                      <a:pt x="2132" y="632"/>
                      <a:pt x="2132" y="989"/>
                    </a:cubicBezTo>
                    <a:cubicBezTo>
                      <a:pt x="2132" y="1334"/>
                      <a:pt x="1834" y="1632"/>
                      <a:pt x="1477" y="1632"/>
                    </a:cubicBezTo>
                    <a:cubicBezTo>
                      <a:pt x="1120" y="1632"/>
                      <a:pt x="822" y="1334"/>
                      <a:pt x="822" y="989"/>
                    </a:cubicBezTo>
                    <a:cubicBezTo>
                      <a:pt x="822" y="608"/>
                      <a:pt x="1120" y="334"/>
                      <a:pt x="1477" y="334"/>
                    </a:cubicBezTo>
                    <a:close/>
                    <a:moveTo>
                      <a:pt x="1906" y="1953"/>
                    </a:moveTo>
                    <a:cubicBezTo>
                      <a:pt x="2287" y="1953"/>
                      <a:pt x="2620" y="2263"/>
                      <a:pt x="2620" y="2668"/>
                    </a:cubicBezTo>
                    <a:lnTo>
                      <a:pt x="2620" y="3335"/>
                    </a:lnTo>
                    <a:lnTo>
                      <a:pt x="2275" y="3335"/>
                    </a:lnTo>
                    <a:lnTo>
                      <a:pt x="2275" y="2632"/>
                    </a:lnTo>
                    <a:cubicBezTo>
                      <a:pt x="2275" y="2549"/>
                      <a:pt x="2203" y="2477"/>
                      <a:pt x="2108" y="2477"/>
                    </a:cubicBezTo>
                    <a:cubicBezTo>
                      <a:pt x="2025" y="2477"/>
                      <a:pt x="1953" y="2549"/>
                      <a:pt x="1953" y="2632"/>
                    </a:cubicBezTo>
                    <a:lnTo>
                      <a:pt x="1953" y="3335"/>
                    </a:lnTo>
                    <a:lnTo>
                      <a:pt x="953" y="3335"/>
                    </a:lnTo>
                    <a:lnTo>
                      <a:pt x="953" y="2632"/>
                    </a:lnTo>
                    <a:cubicBezTo>
                      <a:pt x="953" y="2549"/>
                      <a:pt x="882" y="2477"/>
                      <a:pt x="787" y="2477"/>
                    </a:cubicBezTo>
                    <a:cubicBezTo>
                      <a:pt x="691" y="2477"/>
                      <a:pt x="620" y="2549"/>
                      <a:pt x="620" y="2632"/>
                    </a:cubicBezTo>
                    <a:lnTo>
                      <a:pt x="620" y="3335"/>
                    </a:lnTo>
                    <a:lnTo>
                      <a:pt x="263" y="3335"/>
                    </a:lnTo>
                    <a:lnTo>
                      <a:pt x="263" y="2668"/>
                    </a:lnTo>
                    <a:cubicBezTo>
                      <a:pt x="263" y="2275"/>
                      <a:pt x="584" y="1953"/>
                      <a:pt x="977" y="1953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01" y="429"/>
                      <a:pt x="501" y="965"/>
                    </a:cubicBezTo>
                    <a:cubicBezTo>
                      <a:pt x="501" y="1239"/>
                      <a:pt x="608" y="1477"/>
                      <a:pt x="787" y="1656"/>
                    </a:cubicBezTo>
                    <a:cubicBezTo>
                      <a:pt x="322" y="1763"/>
                      <a:pt x="1" y="2180"/>
                      <a:pt x="1" y="2656"/>
                    </a:cubicBezTo>
                    <a:lnTo>
                      <a:pt x="1" y="3335"/>
                    </a:lnTo>
                    <a:cubicBezTo>
                      <a:pt x="1" y="3501"/>
                      <a:pt x="132" y="3644"/>
                      <a:pt x="310" y="3644"/>
                    </a:cubicBezTo>
                    <a:lnTo>
                      <a:pt x="2680" y="3644"/>
                    </a:lnTo>
                    <a:cubicBezTo>
                      <a:pt x="2846" y="3644"/>
                      <a:pt x="2989" y="3513"/>
                      <a:pt x="2989" y="3335"/>
                    </a:cubicBezTo>
                    <a:lnTo>
                      <a:pt x="2989" y="2656"/>
                    </a:lnTo>
                    <a:cubicBezTo>
                      <a:pt x="2965" y="2180"/>
                      <a:pt x="2620" y="1763"/>
                      <a:pt x="2156" y="1656"/>
                    </a:cubicBezTo>
                    <a:cubicBezTo>
                      <a:pt x="2334" y="1477"/>
                      <a:pt x="2442" y="1239"/>
                      <a:pt x="2442" y="965"/>
                    </a:cubicBezTo>
                    <a:cubicBezTo>
                      <a:pt x="2442" y="429"/>
                      <a:pt x="2013" y="1"/>
                      <a:pt x="1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725;p81">
                <a:extLst>
                  <a:ext uri="{FF2B5EF4-FFF2-40B4-BE49-F238E27FC236}">
                    <a16:creationId xmlns:a16="http://schemas.microsoft.com/office/drawing/2014/main" id="{0E5A12D8-AA52-4F48-9D36-09178B426CAC}"/>
                  </a:ext>
                </a:extLst>
              </p:cNvPr>
              <p:cNvSpPr/>
              <p:nvPr/>
            </p:nvSpPr>
            <p:spPr>
              <a:xfrm>
                <a:off x="3773671" y="3496030"/>
                <a:ext cx="115597" cy="11499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13" extrusionOk="0">
                    <a:moveTo>
                      <a:pt x="3433" y="0"/>
                    </a:moveTo>
                    <a:cubicBezTo>
                      <a:pt x="3361" y="0"/>
                      <a:pt x="3297" y="65"/>
                      <a:pt x="3287" y="148"/>
                    </a:cubicBezTo>
                    <a:cubicBezTo>
                      <a:pt x="3120" y="1803"/>
                      <a:pt x="1810" y="3112"/>
                      <a:pt x="143" y="3291"/>
                    </a:cubicBezTo>
                    <a:cubicBezTo>
                      <a:pt x="60" y="3303"/>
                      <a:pt x="1" y="3374"/>
                      <a:pt x="1" y="3469"/>
                    </a:cubicBezTo>
                    <a:cubicBezTo>
                      <a:pt x="13" y="3553"/>
                      <a:pt x="72" y="3612"/>
                      <a:pt x="167" y="3612"/>
                    </a:cubicBezTo>
                    <a:lnTo>
                      <a:pt x="179" y="3612"/>
                    </a:lnTo>
                    <a:cubicBezTo>
                      <a:pt x="1989" y="3422"/>
                      <a:pt x="3442" y="1993"/>
                      <a:pt x="3620" y="183"/>
                    </a:cubicBezTo>
                    <a:cubicBezTo>
                      <a:pt x="3632" y="88"/>
                      <a:pt x="3561" y="17"/>
                      <a:pt x="3465" y="5"/>
                    </a:cubicBezTo>
                    <a:cubicBezTo>
                      <a:pt x="3454" y="2"/>
                      <a:pt x="3443" y="0"/>
                      <a:pt x="34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0670;p79">
            <a:extLst>
              <a:ext uri="{FF2B5EF4-FFF2-40B4-BE49-F238E27FC236}">
                <a16:creationId xmlns:a16="http://schemas.microsoft.com/office/drawing/2014/main" id="{DF437084-7A7A-445A-B517-1D75546E7839}"/>
              </a:ext>
            </a:extLst>
          </p:cNvPr>
          <p:cNvGrpSpPr/>
          <p:nvPr/>
        </p:nvGrpSpPr>
        <p:grpSpPr>
          <a:xfrm>
            <a:off x="4402626" y="3725176"/>
            <a:ext cx="751862" cy="706676"/>
            <a:chOff x="1408777" y="3680964"/>
            <a:chExt cx="357720" cy="355147"/>
          </a:xfrm>
          <a:solidFill>
            <a:schemeClr val="accent1"/>
          </a:solidFill>
        </p:grpSpPr>
        <p:sp>
          <p:nvSpPr>
            <p:cNvPr id="17" name="Google Shape;10671;p79">
              <a:extLst>
                <a:ext uri="{FF2B5EF4-FFF2-40B4-BE49-F238E27FC236}">
                  <a16:creationId xmlns:a16="http://schemas.microsoft.com/office/drawing/2014/main" id="{01CDBC35-77F7-4C9B-8E94-A34761CE89E8}"/>
                </a:ext>
              </a:extLst>
            </p:cNvPr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72;p79">
              <a:extLst>
                <a:ext uri="{FF2B5EF4-FFF2-40B4-BE49-F238E27FC236}">
                  <a16:creationId xmlns:a16="http://schemas.microsoft.com/office/drawing/2014/main" id="{6EF96C43-FF62-4D67-A9FD-423676FEC01F}"/>
                </a:ext>
              </a:extLst>
            </p:cNvPr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73;p79">
              <a:extLst>
                <a:ext uri="{FF2B5EF4-FFF2-40B4-BE49-F238E27FC236}">
                  <a16:creationId xmlns:a16="http://schemas.microsoft.com/office/drawing/2014/main" id="{D5980AC1-CB83-4A1A-8C73-A39903029605}"/>
                </a:ext>
              </a:extLst>
            </p:cNvPr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74;p79">
              <a:extLst>
                <a:ext uri="{FF2B5EF4-FFF2-40B4-BE49-F238E27FC236}">
                  <a16:creationId xmlns:a16="http://schemas.microsoft.com/office/drawing/2014/main" id="{D170EBCF-2FD1-41D4-A7EF-1CF53909C09D}"/>
                </a:ext>
              </a:extLst>
            </p:cNvPr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75;p79">
              <a:extLst>
                <a:ext uri="{FF2B5EF4-FFF2-40B4-BE49-F238E27FC236}">
                  <a16:creationId xmlns:a16="http://schemas.microsoft.com/office/drawing/2014/main" id="{6BCF8C04-AAB6-4C2D-B845-B15051815C29}"/>
                </a:ext>
              </a:extLst>
            </p:cNvPr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962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E205-6C61-4110-B9D5-F0FBC6B5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055106" cy="941400"/>
          </a:xfrm>
        </p:spPr>
        <p:txBody>
          <a:bodyPr/>
          <a:lstStyle/>
          <a:p>
            <a:r>
              <a:rPr lang="en-US"/>
              <a:t>PCA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53AAD-D92C-4924-BD93-5C81EF95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0" y="1769776"/>
            <a:ext cx="3288828" cy="2102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F2C74-005D-46C2-9633-F2A948CD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13" y="1786471"/>
            <a:ext cx="3584354" cy="2085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705436-CC13-4A93-9EF8-C8431A7A0A02}"/>
              </a:ext>
            </a:extLst>
          </p:cNvPr>
          <p:cNvSpPr txBox="1"/>
          <p:nvPr/>
        </p:nvSpPr>
        <p:spPr>
          <a:xfrm>
            <a:off x="621506" y="1135854"/>
            <a:ext cx="3471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Number of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99F0D-18A2-4EEE-8D89-10144CABDC80}"/>
              </a:ext>
            </a:extLst>
          </p:cNvPr>
          <p:cNvSpPr txBox="1"/>
          <p:nvPr/>
        </p:nvSpPr>
        <p:spPr>
          <a:xfrm>
            <a:off x="4672013" y="1089715"/>
            <a:ext cx="305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Correlation Between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673AC-DD70-459C-99AE-ED7CEB234402}"/>
              </a:ext>
            </a:extLst>
          </p:cNvPr>
          <p:cNvSpPr txBox="1"/>
          <p:nvPr/>
        </p:nvSpPr>
        <p:spPr>
          <a:xfrm>
            <a:off x="800100" y="4255264"/>
            <a:ext cx="6979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Performance of the Models was decreased after doing PCA.  </a:t>
            </a:r>
          </a:p>
        </p:txBody>
      </p:sp>
      <p:cxnSp>
        <p:nvCxnSpPr>
          <p:cNvPr id="10" name="Google Shape;2016;p58">
            <a:extLst>
              <a:ext uri="{FF2B5EF4-FFF2-40B4-BE49-F238E27FC236}">
                <a16:creationId xmlns:a16="http://schemas.microsoft.com/office/drawing/2014/main" id="{A7E5DADD-C57C-421C-B240-A21863F6CA76}"/>
              </a:ext>
            </a:extLst>
          </p:cNvPr>
          <p:cNvCxnSpPr>
            <a:cxnSpLocks/>
          </p:cNvCxnSpPr>
          <p:nvPr/>
        </p:nvCxnSpPr>
        <p:spPr>
          <a:xfrm>
            <a:off x="1026200" y="479335"/>
            <a:ext cx="688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0267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B239-E991-4FD4-A5F0-76EBD927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4533613" cy="612250"/>
          </a:xfrm>
        </p:spPr>
        <p:txBody>
          <a:bodyPr/>
          <a:lstStyle/>
          <a:p>
            <a:r>
              <a:rPr lang="en-US"/>
              <a:t>SMOTE – Oversampling</a:t>
            </a:r>
            <a:br>
              <a:rPr lang="en-US"/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38F4-0E95-46C0-A51E-8BDF0A4C469E}"/>
              </a:ext>
            </a:extLst>
          </p:cNvPr>
          <p:cNvSpPr txBox="1"/>
          <p:nvPr/>
        </p:nvSpPr>
        <p:spPr>
          <a:xfrm>
            <a:off x="996553" y="1057275"/>
            <a:ext cx="715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As the Classification is imbalanced, we tried oversampling the defaulters using SMOTE.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Proportion of  defaults and no defaults in Oversampled data is 0.5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Number of defaults and no defaults in oversampled data is 15586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6" name="Google Shape;367;p52">
            <a:extLst>
              <a:ext uri="{FF2B5EF4-FFF2-40B4-BE49-F238E27FC236}">
                <a16:creationId xmlns:a16="http://schemas.microsoft.com/office/drawing/2014/main" id="{C5CFB8A7-DCAE-4A23-A4D4-0AE287362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89871"/>
              </p:ext>
            </p:extLst>
          </p:nvPr>
        </p:nvGraphicFramePr>
        <p:xfrm>
          <a:off x="715926" y="2268279"/>
          <a:ext cx="7062521" cy="2315895"/>
        </p:xfrm>
        <a:graphic>
          <a:graphicData uri="http://schemas.openxmlformats.org/drawingml/2006/table">
            <a:tbl>
              <a:tblPr>
                <a:noFill/>
                <a:tableStyleId>{DC8DC472-D846-4AED-830A-2AE238E51271}</a:tableStyleId>
              </a:tblPr>
              <a:tblGrid>
                <a:gridCol w="852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923">
                  <a:extLst>
                    <a:ext uri="{9D8B030D-6E8A-4147-A177-3AD203B41FA5}">
                      <a16:colId xmlns:a16="http://schemas.microsoft.com/office/drawing/2014/main" val="595790742"/>
                    </a:ext>
                  </a:extLst>
                </a:gridCol>
                <a:gridCol w="852923">
                  <a:extLst>
                    <a:ext uri="{9D8B030D-6E8A-4147-A177-3AD203B41FA5}">
                      <a16:colId xmlns:a16="http://schemas.microsoft.com/office/drawing/2014/main" val="444640964"/>
                    </a:ext>
                  </a:extLst>
                </a:gridCol>
                <a:gridCol w="852923">
                  <a:extLst>
                    <a:ext uri="{9D8B030D-6E8A-4147-A177-3AD203B41FA5}">
                      <a16:colId xmlns:a16="http://schemas.microsoft.com/office/drawing/2014/main" val="1142768401"/>
                    </a:ext>
                  </a:extLst>
                </a:gridCol>
                <a:gridCol w="852923">
                  <a:extLst>
                    <a:ext uri="{9D8B030D-6E8A-4147-A177-3AD203B41FA5}">
                      <a16:colId xmlns:a16="http://schemas.microsoft.com/office/drawing/2014/main" val="1866971565"/>
                    </a:ext>
                  </a:extLst>
                </a:gridCol>
                <a:gridCol w="852923">
                  <a:extLst>
                    <a:ext uri="{9D8B030D-6E8A-4147-A177-3AD203B41FA5}">
                      <a16:colId xmlns:a16="http://schemas.microsoft.com/office/drawing/2014/main" val="1044792197"/>
                    </a:ext>
                  </a:extLst>
                </a:gridCol>
                <a:gridCol w="852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31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LOGISTIC REGRESSION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DECISION TREE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RAMDON FOREST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GB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LGBM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CAT BOOST</a:t>
                      </a:r>
                      <a:endParaRPr sz="6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 ACCURACY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0.807000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0.729759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0.786983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0.863416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0.878494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0.862774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0.874363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1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 ACCURACY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Montserrat"/>
                          <a:cs typeface="Montserrat"/>
                          <a:sym typeface="Montserrat"/>
                        </a:rPr>
                        <a:t>0.808167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0.729912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0.788132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0.860626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0.868966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0.861427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0.867362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03468"/>
                  </a:ext>
                </a:extLst>
              </a:tr>
              <a:tr h="4631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 AUC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0.712919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0.792266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0.862085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0.927941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0.942674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0.927572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0.937644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1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 AUC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0.708885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0.792641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0.864572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0.925603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0.928740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0.925075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0.930715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Google Shape;2016;p58">
            <a:extLst>
              <a:ext uri="{FF2B5EF4-FFF2-40B4-BE49-F238E27FC236}">
                <a16:creationId xmlns:a16="http://schemas.microsoft.com/office/drawing/2014/main" id="{C0285D85-3940-4CE0-B28B-9E3B115ED0BE}"/>
              </a:ext>
            </a:extLst>
          </p:cNvPr>
          <p:cNvCxnSpPr>
            <a:cxnSpLocks/>
          </p:cNvCxnSpPr>
          <p:nvPr/>
        </p:nvCxnSpPr>
        <p:spPr>
          <a:xfrm>
            <a:off x="1026200" y="479335"/>
            <a:ext cx="3752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0423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DB2663C-03B5-4B63-8A1B-925D0B271F3C}"/>
              </a:ext>
            </a:extLst>
          </p:cNvPr>
          <p:cNvSpPr txBox="1"/>
          <p:nvPr/>
        </p:nvSpPr>
        <p:spPr>
          <a:xfrm>
            <a:off x="888546" y="1057275"/>
            <a:ext cx="73669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>
                  <a:lumMod val="75000"/>
                </a:schemeClr>
              </a:buClr>
            </a:pPr>
            <a:r>
              <a:rPr lang="en-IN" sz="2800" b="1">
                <a:solidFill>
                  <a:schemeClr val="accent1"/>
                </a:solidFill>
                <a:latin typeface="Montserrat" pitchFamily="2" charset="77"/>
              </a:rPr>
              <a:t>DEFAULT CUSTOMER PROFILE</a:t>
            </a:r>
          </a:p>
          <a:p>
            <a:pPr algn="ctr">
              <a:buClr>
                <a:schemeClr val="accent1">
                  <a:lumMod val="75000"/>
                </a:schemeClr>
              </a:buClr>
            </a:pPr>
            <a:endParaRPr lang="en-IN" sz="3600" b="1">
              <a:solidFill>
                <a:schemeClr val="accent1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chemeClr val="bg1"/>
              </a:solidFill>
            </a:endParaRPr>
          </a:p>
        </p:txBody>
      </p:sp>
      <p:pic>
        <p:nvPicPr>
          <p:cNvPr id="3" name="Graphic 2" descr="Woman with solid fill">
            <a:extLst>
              <a:ext uri="{FF2B5EF4-FFF2-40B4-BE49-F238E27FC236}">
                <a16:creationId xmlns:a16="http://schemas.microsoft.com/office/drawing/2014/main" id="{4FA9C658-8539-4779-929B-EC6551B1E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9754" y="3641180"/>
            <a:ext cx="735807" cy="735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7E2F4-6D3A-4591-BCE6-A0FA1BD818F9}"/>
              </a:ext>
            </a:extLst>
          </p:cNvPr>
          <p:cNvSpPr txBox="1"/>
          <p:nvPr/>
        </p:nvSpPr>
        <p:spPr>
          <a:xfrm>
            <a:off x="2429764" y="1624013"/>
            <a:ext cx="42844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err="1">
                <a:solidFill>
                  <a:schemeClr val="bg1"/>
                </a:solidFill>
                <a:latin typeface="Montserrat" pitchFamily="2" charset="77"/>
              </a:rPr>
              <a:t>Avg</a:t>
            </a:r>
            <a:r>
              <a:rPr lang="en-IN" sz="1200" b="1" dirty="0">
                <a:solidFill>
                  <a:schemeClr val="bg1"/>
                </a:solidFill>
                <a:latin typeface="Montserrat" pitchFamily="2" charset="77"/>
              </a:rPr>
              <a:t> Limit Balance = ~13k</a:t>
            </a:r>
          </a:p>
          <a:p>
            <a:pPr algn="ctr"/>
            <a:r>
              <a:rPr lang="en-IN" sz="1200" b="1" dirty="0">
                <a:solidFill>
                  <a:schemeClr val="bg1"/>
                </a:solidFill>
                <a:latin typeface="Montserrat" pitchFamily="2" charset="77"/>
              </a:rPr>
              <a:t>Average Age of defaulters = 35.6</a:t>
            </a:r>
          </a:p>
          <a:p>
            <a:pPr algn="ctr"/>
            <a:r>
              <a:rPr lang="en-IN" sz="1200" b="1" dirty="0" err="1">
                <a:solidFill>
                  <a:schemeClr val="bg1"/>
                </a:solidFill>
                <a:latin typeface="Montserrat" pitchFamily="2" charset="77"/>
              </a:rPr>
              <a:t>Avg</a:t>
            </a:r>
            <a:r>
              <a:rPr lang="en-IN" sz="1200" b="1" dirty="0">
                <a:solidFill>
                  <a:schemeClr val="bg1"/>
                </a:solidFill>
                <a:latin typeface="Montserrat" pitchFamily="2" charset="77"/>
              </a:rPr>
              <a:t> Bill amount = 43K</a:t>
            </a:r>
          </a:p>
          <a:p>
            <a:pPr algn="ctr"/>
            <a:r>
              <a:rPr lang="en-IN" sz="1200" b="1" dirty="0" err="1">
                <a:solidFill>
                  <a:schemeClr val="bg1"/>
                </a:solidFill>
                <a:latin typeface="Montserrat" pitchFamily="2" charset="77"/>
              </a:rPr>
              <a:t>Avg</a:t>
            </a:r>
            <a:r>
              <a:rPr lang="en-IN" sz="1200" b="1" dirty="0">
                <a:solidFill>
                  <a:schemeClr val="bg1"/>
                </a:solidFill>
                <a:latin typeface="Montserrat" pitchFamily="2" charset="77"/>
              </a:rPr>
              <a:t> payment amount = 3K</a:t>
            </a:r>
          </a:p>
          <a:p>
            <a:pPr algn="ctr"/>
            <a:endParaRPr lang="en-IN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IN" sz="1400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IN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IN" sz="1400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IN" sz="1200" b="1" dirty="0">
              <a:solidFill>
                <a:schemeClr val="bg1"/>
              </a:solidFill>
              <a:latin typeface="Montserrat" pitchFamily="2" charset="77"/>
            </a:endParaRPr>
          </a:p>
          <a:p>
            <a:endParaRPr lang="en-US" dirty="0"/>
          </a:p>
        </p:txBody>
      </p:sp>
      <p:cxnSp>
        <p:nvCxnSpPr>
          <p:cNvPr id="8" name="Google Shape;2016;p58">
            <a:extLst>
              <a:ext uri="{FF2B5EF4-FFF2-40B4-BE49-F238E27FC236}">
                <a16:creationId xmlns:a16="http://schemas.microsoft.com/office/drawing/2014/main" id="{87A5809E-ADEC-4D72-9F1A-416CE3683E0C}"/>
              </a:ext>
            </a:extLst>
          </p:cNvPr>
          <p:cNvCxnSpPr>
            <a:cxnSpLocks/>
          </p:cNvCxnSpPr>
          <p:nvPr/>
        </p:nvCxnSpPr>
        <p:spPr>
          <a:xfrm>
            <a:off x="1754862" y="1050835"/>
            <a:ext cx="5646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4E1070E-36A6-46FA-BB29-92C48637C183}"/>
              </a:ext>
            </a:extLst>
          </p:cNvPr>
          <p:cNvSpPr txBox="1"/>
          <p:nvPr/>
        </p:nvSpPr>
        <p:spPr>
          <a:xfrm>
            <a:off x="2753913" y="2692779"/>
            <a:ext cx="36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Montserrat" pitchFamily="2" charset="77"/>
              </a:rPr>
              <a:t>Single Females in University</a:t>
            </a:r>
          </a:p>
          <a:p>
            <a:pPr algn="ctr"/>
            <a:endParaRPr lang="en-US" dirty="0"/>
          </a:p>
        </p:txBody>
      </p:sp>
      <p:pic>
        <p:nvPicPr>
          <p:cNvPr id="10" name="Graphic 9" descr="Schoolhouse outline">
            <a:extLst>
              <a:ext uri="{FF2B5EF4-FFF2-40B4-BE49-F238E27FC236}">
                <a16:creationId xmlns:a16="http://schemas.microsoft.com/office/drawing/2014/main" id="{AEF150E8-3840-4FC6-8D11-68AF0ABA7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199" y="34993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094998" y="176984"/>
            <a:ext cx="2837400" cy="470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190864" y="745412"/>
            <a:ext cx="3636046" cy="4221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400"/>
              <a:t>Tree Based Models performs the best for this business case.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400"/>
              <a:t>The data processing techniques influence the model performance.</a:t>
            </a:r>
          </a:p>
          <a:p>
            <a:pPr marL="342900" indent="-342900">
              <a:spcAft>
                <a:spcPts val="160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400"/>
              <a:t>Hyperparameter Tuning and the Feature engineering helps the Model to make more accurate Predictions.</a:t>
            </a:r>
          </a:p>
          <a:p>
            <a:pPr marL="342900" indent="-342900">
              <a:spcAft>
                <a:spcPts val="1600"/>
              </a:spcAft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en-US" sz="1400"/>
              <a:t>Best performing model was CatBoost.</a:t>
            </a:r>
          </a:p>
          <a:p>
            <a:pPr marL="0" indent="0">
              <a:spcAft>
                <a:spcPts val="16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US"/>
          </a:p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</a:pPr>
            <a:endParaRPr lang="en-US" sz="14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40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endParaRPr lang="en-US"/>
          </a:p>
          <a:p>
            <a:pPr marL="342900" indent="-342900">
              <a:spcAft>
                <a:spcPts val="1600"/>
              </a:spcAft>
              <a:buFont typeface="+mj-lt"/>
              <a:buAutoNum type="arabicPeriod"/>
            </a:pPr>
            <a:endParaRPr lang="en-US"/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753207" y="457200"/>
            <a:ext cx="0" cy="439501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0FBA18-C8D6-4FB3-ABFA-3487EC358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" y="0"/>
            <a:ext cx="4557377" cy="5143500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0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DB2663C-03B5-4B63-8A1B-925D0B271F3C}"/>
              </a:ext>
            </a:extLst>
          </p:cNvPr>
          <p:cNvSpPr txBox="1"/>
          <p:nvPr/>
        </p:nvSpPr>
        <p:spPr>
          <a:xfrm>
            <a:off x="888545" y="1528424"/>
            <a:ext cx="7366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>
                  <a:lumMod val="75000"/>
                </a:schemeClr>
              </a:buClr>
            </a:pPr>
            <a:r>
              <a:rPr lang="en-IN" sz="3600" b="1">
                <a:solidFill>
                  <a:schemeClr val="bg1"/>
                </a:solidFill>
                <a:latin typeface="Montserrat" pitchFamily="2" charset="77"/>
              </a:rPr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chemeClr val="bg1"/>
              </a:solidFill>
            </a:endParaRP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77E76588-6025-C14F-9C3C-F1642C1F3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798" y="23413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8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4C1D-A598-4B56-9B15-0B04139B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529840"/>
            <a:ext cx="5014120" cy="442913"/>
          </a:xfrm>
        </p:spPr>
        <p:txBody>
          <a:bodyPr/>
          <a:lstStyle/>
          <a:p>
            <a:r>
              <a:rPr lang="en-US"/>
              <a:t>REFERENCES: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DE39B-7EE9-4801-9A6D-20191A21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981" y="1408517"/>
            <a:ext cx="7378700" cy="3255151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/>
              <a:t>Data Pipeline from the Class.</a:t>
            </a:r>
          </a:p>
          <a:p>
            <a:pPr>
              <a:buClr>
                <a:schemeClr val="accent1"/>
              </a:buClr>
            </a:pPr>
            <a:r>
              <a:rPr lang="en-US">
                <a:hlinkClick r:id="rId2"/>
              </a:rPr>
              <a:t>https://medium.com/analytics-vidhya/catboost-101-fb2fdc3398f3</a:t>
            </a:r>
            <a:endParaRPr lang="en-US"/>
          </a:p>
          <a:p>
            <a:pPr>
              <a:buClr>
                <a:schemeClr val="accent1"/>
              </a:buClr>
            </a:pPr>
            <a:r>
              <a:rPr lang="en-US">
                <a:hlinkClick r:id="rId3"/>
              </a:rPr>
              <a:t>https://machinelearningmastery.com/smote-oversampling-for-imbalanced-classification/</a:t>
            </a:r>
            <a:endParaRPr lang="en-US"/>
          </a:p>
          <a:p>
            <a:pPr>
              <a:buClr>
                <a:schemeClr val="accent1"/>
              </a:buClr>
            </a:pPr>
            <a:r>
              <a:rPr lang="en-US">
                <a:hlinkClick r:id="rId4"/>
              </a:rPr>
              <a:t>https://shap.readthedocs.io/en/latest/example_notebooks/tabular_examples/tree_based_models/Catboost%20tutorial.html</a:t>
            </a:r>
            <a:endParaRPr lang="en-US"/>
          </a:p>
          <a:p>
            <a:pPr>
              <a:buClr>
                <a:schemeClr val="accent1"/>
              </a:buClr>
            </a:pPr>
            <a:r>
              <a:rPr lang="en-US"/>
              <a:t>https://scikit-learn.org/stable/modules/generated/sklearn.feature_selection.RFE.html</a:t>
            </a:r>
          </a:p>
        </p:txBody>
      </p:sp>
      <p:cxnSp>
        <p:nvCxnSpPr>
          <p:cNvPr id="4" name="Google Shape;2016;p58">
            <a:extLst>
              <a:ext uri="{FF2B5EF4-FFF2-40B4-BE49-F238E27FC236}">
                <a16:creationId xmlns:a16="http://schemas.microsoft.com/office/drawing/2014/main" id="{67207676-6920-4AFE-AB6F-406A5CBBC101}"/>
              </a:ext>
            </a:extLst>
          </p:cNvPr>
          <p:cNvCxnSpPr>
            <a:cxnSpLocks/>
          </p:cNvCxnSpPr>
          <p:nvPr/>
        </p:nvCxnSpPr>
        <p:spPr>
          <a:xfrm>
            <a:off x="654725" y="450760"/>
            <a:ext cx="222420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9716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C8C2-EED7-4B40-A33D-072D6484E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0525" y="1157925"/>
            <a:ext cx="5442900" cy="556575"/>
          </a:xfrm>
        </p:spPr>
        <p:txBody>
          <a:bodyPr/>
          <a:lstStyle/>
          <a:p>
            <a:r>
              <a:rPr lang="en-US"/>
              <a:t>BUSINESS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5F21D-F040-49B1-B1AE-C2CE65146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8890" y="1865643"/>
            <a:ext cx="4926169" cy="359086"/>
          </a:xfrm>
        </p:spPr>
        <p:txBody>
          <a:bodyPr/>
          <a:lstStyle/>
          <a:p>
            <a:r>
              <a:rPr lang="en-US"/>
              <a:t>Credit RISK Predictive Model.</a:t>
            </a:r>
          </a:p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6599B3-ECE6-47D7-BC58-3EC4DFBCF322}"/>
              </a:ext>
            </a:extLst>
          </p:cNvPr>
          <p:cNvGrpSpPr/>
          <p:nvPr/>
        </p:nvGrpSpPr>
        <p:grpSpPr>
          <a:xfrm>
            <a:off x="2757923" y="2571750"/>
            <a:ext cx="3945219" cy="914400"/>
            <a:chOff x="2757923" y="2571750"/>
            <a:chExt cx="3945219" cy="914400"/>
          </a:xfrm>
        </p:grpSpPr>
        <p:pic>
          <p:nvPicPr>
            <p:cNvPr id="5" name="Graphic 4" descr="Bank outline">
              <a:extLst>
                <a:ext uri="{FF2B5EF4-FFF2-40B4-BE49-F238E27FC236}">
                  <a16:creationId xmlns:a16="http://schemas.microsoft.com/office/drawing/2014/main" id="{6B1853B2-C404-4909-ACBC-D4F06B0F4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7923" y="2571750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Euro with solid fill">
              <a:extLst>
                <a:ext uri="{FF2B5EF4-FFF2-40B4-BE49-F238E27FC236}">
                  <a16:creationId xmlns:a16="http://schemas.microsoft.com/office/drawing/2014/main" id="{AAF51332-7AB3-43FF-9F2E-90361926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21356" y="2571750"/>
              <a:ext cx="914400" cy="914400"/>
            </a:xfrm>
            <a:prstGeom prst="rect">
              <a:avLst/>
            </a:prstGeom>
          </p:spPr>
        </p:pic>
        <p:grpSp>
          <p:nvGrpSpPr>
            <p:cNvPr id="20" name="Google Shape;11721;p81">
              <a:extLst>
                <a:ext uri="{FF2B5EF4-FFF2-40B4-BE49-F238E27FC236}">
                  <a16:creationId xmlns:a16="http://schemas.microsoft.com/office/drawing/2014/main" id="{3B4614A4-D445-4501-8E89-D85AF5377BDD}"/>
                </a:ext>
              </a:extLst>
            </p:cNvPr>
            <p:cNvGrpSpPr/>
            <p:nvPr/>
          </p:nvGrpSpPr>
          <p:grpSpPr>
            <a:xfrm>
              <a:off x="5884789" y="2606685"/>
              <a:ext cx="818353" cy="839411"/>
              <a:chOff x="3541011" y="3367320"/>
              <a:chExt cx="348257" cy="346188"/>
            </a:xfrm>
          </p:grpSpPr>
          <p:sp>
            <p:nvSpPr>
              <p:cNvPr id="21" name="Google Shape;11722;p81">
                <a:extLst>
                  <a:ext uri="{FF2B5EF4-FFF2-40B4-BE49-F238E27FC236}">
                    <a16:creationId xmlns:a16="http://schemas.microsoft.com/office/drawing/2014/main" id="{61DF1D3A-B54C-4060-AA33-256C863D1E87}"/>
                  </a:ext>
                </a:extLst>
              </p:cNvPr>
              <p:cNvSpPr/>
              <p:nvPr/>
            </p:nvSpPr>
            <p:spPr>
              <a:xfrm>
                <a:off x="3541011" y="3367320"/>
                <a:ext cx="347906" cy="346188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10877" extrusionOk="0">
                    <a:moveTo>
                      <a:pt x="4203" y="6323"/>
                    </a:moveTo>
                    <a:cubicBezTo>
                      <a:pt x="4322" y="6454"/>
                      <a:pt x="4465" y="6609"/>
                      <a:pt x="4620" y="6740"/>
                    </a:cubicBezTo>
                    <a:lnTo>
                      <a:pt x="4024" y="7335"/>
                    </a:lnTo>
                    <a:lnTo>
                      <a:pt x="3977" y="7287"/>
                    </a:lnTo>
                    <a:lnTo>
                      <a:pt x="3632" y="6942"/>
                    </a:lnTo>
                    <a:lnTo>
                      <a:pt x="3584" y="6906"/>
                    </a:lnTo>
                    <a:lnTo>
                      <a:pt x="4203" y="6323"/>
                    </a:lnTo>
                    <a:close/>
                    <a:moveTo>
                      <a:pt x="3239" y="7123"/>
                    </a:moveTo>
                    <a:cubicBezTo>
                      <a:pt x="3307" y="7123"/>
                      <a:pt x="3376" y="7150"/>
                      <a:pt x="3429" y="7204"/>
                    </a:cubicBezTo>
                    <a:lnTo>
                      <a:pt x="3763" y="7537"/>
                    </a:lnTo>
                    <a:cubicBezTo>
                      <a:pt x="3858" y="7632"/>
                      <a:pt x="3858" y="7799"/>
                      <a:pt x="3751" y="7894"/>
                    </a:cubicBezTo>
                    <a:lnTo>
                      <a:pt x="3560" y="8097"/>
                    </a:lnTo>
                    <a:lnTo>
                      <a:pt x="2858" y="7394"/>
                    </a:lnTo>
                    <a:lnTo>
                      <a:pt x="3048" y="7204"/>
                    </a:lnTo>
                    <a:cubicBezTo>
                      <a:pt x="3102" y="7150"/>
                      <a:pt x="3170" y="7123"/>
                      <a:pt x="3239" y="7123"/>
                    </a:cubicBezTo>
                    <a:close/>
                    <a:moveTo>
                      <a:pt x="2631" y="7597"/>
                    </a:moveTo>
                    <a:lnTo>
                      <a:pt x="3334" y="8299"/>
                    </a:lnTo>
                    <a:lnTo>
                      <a:pt x="1167" y="10478"/>
                    </a:lnTo>
                    <a:cubicBezTo>
                      <a:pt x="1113" y="10526"/>
                      <a:pt x="1045" y="10550"/>
                      <a:pt x="976" y="10550"/>
                    </a:cubicBezTo>
                    <a:cubicBezTo>
                      <a:pt x="908" y="10550"/>
                      <a:pt x="840" y="10526"/>
                      <a:pt x="786" y="10478"/>
                    </a:cubicBezTo>
                    <a:lnTo>
                      <a:pt x="453" y="10133"/>
                    </a:lnTo>
                    <a:cubicBezTo>
                      <a:pt x="357" y="10038"/>
                      <a:pt x="357" y="9883"/>
                      <a:pt x="465" y="9776"/>
                    </a:cubicBezTo>
                    <a:lnTo>
                      <a:pt x="2631" y="7597"/>
                    </a:lnTo>
                    <a:close/>
                    <a:moveTo>
                      <a:pt x="7120" y="1"/>
                    </a:moveTo>
                    <a:cubicBezTo>
                      <a:pt x="3989" y="1"/>
                      <a:pt x="2191" y="3537"/>
                      <a:pt x="4001" y="6073"/>
                    </a:cubicBezTo>
                    <a:lnTo>
                      <a:pt x="3274" y="6799"/>
                    </a:lnTo>
                    <a:cubicBezTo>
                      <a:pt x="3249" y="6796"/>
                      <a:pt x="3223" y="6794"/>
                      <a:pt x="3198" y="6794"/>
                    </a:cubicBezTo>
                    <a:cubicBezTo>
                      <a:pt x="3049" y="6794"/>
                      <a:pt x="2912" y="6854"/>
                      <a:pt x="2810" y="6966"/>
                    </a:cubicBezTo>
                    <a:lnTo>
                      <a:pt x="226" y="9549"/>
                    </a:lnTo>
                    <a:cubicBezTo>
                      <a:pt x="0" y="9776"/>
                      <a:pt x="0" y="10145"/>
                      <a:pt x="226" y="10371"/>
                    </a:cubicBezTo>
                    <a:lnTo>
                      <a:pt x="572" y="10716"/>
                    </a:lnTo>
                    <a:cubicBezTo>
                      <a:pt x="679" y="10823"/>
                      <a:pt x="828" y="10877"/>
                      <a:pt x="976" y="10877"/>
                    </a:cubicBezTo>
                    <a:cubicBezTo>
                      <a:pt x="1125" y="10877"/>
                      <a:pt x="1274" y="10823"/>
                      <a:pt x="1381" y="10716"/>
                    </a:cubicBezTo>
                    <a:lnTo>
                      <a:pt x="3655" y="8430"/>
                    </a:lnTo>
                    <a:lnTo>
                      <a:pt x="3977" y="8121"/>
                    </a:lnTo>
                    <a:cubicBezTo>
                      <a:pt x="4096" y="8002"/>
                      <a:pt x="4155" y="7835"/>
                      <a:pt x="4144" y="7656"/>
                    </a:cubicBezTo>
                    <a:lnTo>
                      <a:pt x="4870" y="6930"/>
                    </a:lnTo>
                    <a:cubicBezTo>
                      <a:pt x="5406" y="7323"/>
                      <a:pt x="6037" y="7573"/>
                      <a:pt x="6715" y="7632"/>
                    </a:cubicBezTo>
                    <a:lnTo>
                      <a:pt x="6727" y="7632"/>
                    </a:lnTo>
                    <a:cubicBezTo>
                      <a:pt x="6799" y="7632"/>
                      <a:pt x="6882" y="7573"/>
                      <a:pt x="6894" y="7478"/>
                    </a:cubicBezTo>
                    <a:cubicBezTo>
                      <a:pt x="6906" y="7394"/>
                      <a:pt x="6834" y="7323"/>
                      <a:pt x="6739" y="7299"/>
                    </a:cubicBezTo>
                    <a:cubicBezTo>
                      <a:pt x="6037" y="7228"/>
                      <a:pt x="5406" y="6966"/>
                      <a:pt x="4882" y="6549"/>
                    </a:cubicBezTo>
                    <a:cubicBezTo>
                      <a:pt x="2298" y="4465"/>
                      <a:pt x="3822" y="310"/>
                      <a:pt x="7096" y="310"/>
                    </a:cubicBezTo>
                    <a:cubicBezTo>
                      <a:pt x="8942" y="310"/>
                      <a:pt x="10418" y="1703"/>
                      <a:pt x="10597" y="3465"/>
                    </a:cubicBezTo>
                    <a:cubicBezTo>
                      <a:pt x="10609" y="3549"/>
                      <a:pt x="10692" y="3608"/>
                      <a:pt x="10775" y="3608"/>
                    </a:cubicBezTo>
                    <a:cubicBezTo>
                      <a:pt x="10871" y="3596"/>
                      <a:pt x="10930" y="3525"/>
                      <a:pt x="10930" y="3430"/>
                    </a:cubicBezTo>
                    <a:cubicBezTo>
                      <a:pt x="10728" y="1525"/>
                      <a:pt x="9120" y="1"/>
                      <a:pt x="71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723;p81">
                <a:extLst>
                  <a:ext uri="{FF2B5EF4-FFF2-40B4-BE49-F238E27FC236}">
                    <a16:creationId xmlns:a16="http://schemas.microsoft.com/office/drawing/2014/main" id="{772085A6-644F-4BF0-8940-1C7C30E16E12}"/>
                  </a:ext>
                </a:extLst>
              </p:cNvPr>
              <p:cNvSpPr/>
              <p:nvPr/>
            </p:nvSpPr>
            <p:spPr>
              <a:xfrm>
                <a:off x="3658105" y="3389599"/>
                <a:ext cx="208820" cy="199431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6266" extrusionOk="0">
                    <a:moveTo>
                      <a:pt x="3441" y="336"/>
                    </a:moveTo>
                    <a:cubicBezTo>
                      <a:pt x="4989" y="336"/>
                      <a:pt x="6251" y="1587"/>
                      <a:pt x="6251" y="3146"/>
                    </a:cubicBezTo>
                    <a:cubicBezTo>
                      <a:pt x="6251" y="4694"/>
                      <a:pt x="4989" y="5944"/>
                      <a:pt x="3441" y="5944"/>
                    </a:cubicBezTo>
                    <a:cubicBezTo>
                      <a:pt x="2727" y="5944"/>
                      <a:pt x="1989" y="5682"/>
                      <a:pt x="1441" y="5135"/>
                    </a:cubicBezTo>
                    <a:cubicBezTo>
                      <a:pt x="345" y="4027"/>
                      <a:pt x="345" y="2241"/>
                      <a:pt x="1441" y="1158"/>
                    </a:cubicBezTo>
                    <a:cubicBezTo>
                      <a:pt x="1989" y="598"/>
                      <a:pt x="2703" y="336"/>
                      <a:pt x="3441" y="336"/>
                    </a:cubicBezTo>
                    <a:close/>
                    <a:moveTo>
                      <a:pt x="3428" y="0"/>
                    </a:moveTo>
                    <a:cubicBezTo>
                      <a:pt x="2628" y="0"/>
                      <a:pt x="1828" y="307"/>
                      <a:pt x="1215" y="920"/>
                    </a:cubicBezTo>
                    <a:cubicBezTo>
                      <a:pt x="0" y="2134"/>
                      <a:pt x="0" y="4123"/>
                      <a:pt x="1215" y="5337"/>
                    </a:cubicBezTo>
                    <a:cubicBezTo>
                      <a:pt x="1822" y="5944"/>
                      <a:pt x="2631" y="6266"/>
                      <a:pt x="3429" y="6266"/>
                    </a:cubicBezTo>
                    <a:cubicBezTo>
                      <a:pt x="5144" y="6266"/>
                      <a:pt x="6561" y="4873"/>
                      <a:pt x="6561" y="3134"/>
                    </a:cubicBezTo>
                    <a:cubicBezTo>
                      <a:pt x="6561" y="2301"/>
                      <a:pt x="6227" y="1515"/>
                      <a:pt x="5632" y="920"/>
                    </a:cubicBezTo>
                    <a:cubicBezTo>
                      <a:pt x="5025" y="307"/>
                      <a:pt x="4227" y="0"/>
                      <a:pt x="34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724;p81">
                <a:extLst>
                  <a:ext uri="{FF2B5EF4-FFF2-40B4-BE49-F238E27FC236}">
                    <a16:creationId xmlns:a16="http://schemas.microsoft.com/office/drawing/2014/main" id="{614E1132-5553-4EF7-B2F3-CC51EFECE4A9}"/>
                  </a:ext>
                </a:extLst>
              </p:cNvPr>
              <p:cNvSpPr/>
              <p:nvPr/>
            </p:nvSpPr>
            <p:spPr>
              <a:xfrm>
                <a:off x="3720614" y="3426805"/>
                <a:ext cx="95164" cy="116011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645" extrusionOk="0">
                    <a:moveTo>
                      <a:pt x="1477" y="334"/>
                    </a:moveTo>
                    <a:cubicBezTo>
                      <a:pt x="1834" y="334"/>
                      <a:pt x="2132" y="632"/>
                      <a:pt x="2132" y="989"/>
                    </a:cubicBezTo>
                    <a:cubicBezTo>
                      <a:pt x="2132" y="1334"/>
                      <a:pt x="1834" y="1632"/>
                      <a:pt x="1477" y="1632"/>
                    </a:cubicBezTo>
                    <a:cubicBezTo>
                      <a:pt x="1120" y="1632"/>
                      <a:pt x="822" y="1334"/>
                      <a:pt x="822" y="989"/>
                    </a:cubicBezTo>
                    <a:cubicBezTo>
                      <a:pt x="822" y="608"/>
                      <a:pt x="1120" y="334"/>
                      <a:pt x="1477" y="334"/>
                    </a:cubicBezTo>
                    <a:close/>
                    <a:moveTo>
                      <a:pt x="1906" y="1953"/>
                    </a:moveTo>
                    <a:cubicBezTo>
                      <a:pt x="2287" y="1953"/>
                      <a:pt x="2620" y="2263"/>
                      <a:pt x="2620" y="2668"/>
                    </a:cubicBezTo>
                    <a:lnTo>
                      <a:pt x="2620" y="3335"/>
                    </a:lnTo>
                    <a:lnTo>
                      <a:pt x="2275" y="3335"/>
                    </a:lnTo>
                    <a:lnTo>
                      <a:pt x="2275" y="2632"/>
                    </a:lnTo>
                    <a:cubicBezTo>
                      <a:pt x="2275" y="2549"/>
                      <a:pt x="2203" y="2477"/>
                      <a:pt x="2108" y="2477"/>
                    </a:cubicBezTo>
                    <a:cubicBezTo>
                      <a:pt x="2025" y="2477"/>
                      <a:pt x="1953" y="2549"/>
                      <a:pt x="1953" y="2632"/>
                    </a:cubicBezTo>
                    <a:lnTo>
                      <a:pt x="1953" y="3335"/>
                    </a:lnTo>
                    <a:lnTo>
                      <a:pt x="953" y="3335"/>
                    </a:lnTo>
                    <a:lnTo>
                      <a:pt x="953" y="2632"/>
                    </a:lnTo>
                    <a:cubicBezTo>
                      <a:pt x="953" y="2549"/>
                      <a:pt x="882" y="2477"/>
                      <a:pt x="787" y="2477"/>
                    </a:cubicBezTo>
                    <a:cubicBezTo>
                      <a:pt x="691" y="2477"/>
                      <a:pt x="620" y="2549"/>
                      <a:pt x="620" y="2632"/>
                    </a:cubicBezTo>
                    <a:lnTo>
                      <a:pt x="620" y="3335"/>
                    </a:lnTo>
                    <a:lnTo>
                      <a:pt x="263" y="3335"/>
                    </a:lnTo>
                    <a:lnTo>
                      <a:pt x="263" y="2668"/>
                    </a:lnTo>
                    <a:cubicBezTo>
                      <a:pt x="263" y="2275"/>
                      <a:pt x="584" y="1953"/>
                      <a:pt x="977" y="1953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01" y="429"/>
                      <a:pt x="501" y="965"/>
                    </a:cubicBezTo>
                    <a:cubicBezTo>
                      <a:pt x="501" y="1239"/>
                      <a:pt x="608" y="1477"/>
                      <a:pt x="787" y="1656"/>
                    </a:cubicBezTo>
                    <a:cubicBezTo>
                      <a:pt x="322" y="1763"/>
                      <a:pt x="1" y="2180"/>
                      <a:pt x="1" y="2656"/>
                    </a:cubicBezTo>
                    <a:lnTo>
                      <a:pt x="1" y="3335"/>
                    </a:lnTo>
                    <a:cubicBezTo>
                      <a:pt x="1" y="3501"/>
                      <a:pt x="132" y="3644"/>
                      <a:pt x="310" y="3644"/>
                    </a:cubicBezTo>
                    <a:lnTo>
                      <a:pt x="2680" y="3644"/>
                    </a:lnTo>
                    <a:cubicBezTo>
                      <a:pt x="2846" y="3644"/>
                      <a:pt x="2989" y="3513"/>
                      <a:pt x="2989" y="3335"/>
                    </a:cubicBezTo>
                    <a:lnTo>
                      <a:pt x="2989" y="2656"/>
                    </a:lnTo>
                    <a:cubicBezTo>
                      <a:pt x="2965" y="2180"/>
                      <a:pt x="2620" y="1763"/>
                      <a:pt x="2156" y="1656"/>
                    </a:cubicBezTo>
                    <a:cubicBezTo>
                      <a:pt x="2334" y="1477"/>
                      <a:pt x="2442" y="1239"/>
                      <a:pt x="2442" y="965"/>
                    </a:cubicBezTo>
                    <a:cubicBezTo>
                      <a:pt x="2442" y="429"/>
                      <a:pt x="2013" y="1"/>
                      <a:pt x="1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725;p81">
                <a:extLst>
                  <a:ext uri="{FF2B5EF4-FFF2-40B4-BE49-F238E27FC236}">
                    <a16:creationId xmlns:a16="http://schemas.microsoft.com/office/drawing/2014/main" id="{0E5A12D8-AA52-4F48-9D36-09178B426CAC}"/>
                  </a:ext>
                </a:extLst>
              </p:cNvPr>
              <p:cNvSpPr/>
              <p:nvPr/>
            </p:nvSpPr>
            <p:spPr>
              <a:xfrm>
                <a:off x="3773671" y="3496030"/>
                <a:ext cx="115597" cy="11499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13" extrusionOk="0">
                    <a:moveTo>
                      <a:pt x="3433" y="0"/>
                    </a:moveTo>
                    <a:cubicBezTo>
                      <a:pt x="3361" y="0"/>
                      <a:pt x="3297" y="65"/>
                      <a:pt x="3287" y="148"/>
                    </a:cubicBezTo>
                    <a:cubicBezTo>
                      <a:pt x="3120" y="1803"/>
                      <a:pt x="1810" y="3112"/>
                      <a:pt x="143" y="3291"/>
                    </a:cubicBezTo>
                    <a:cubicBezTo>
                      <a:pt x="60" y="3303"/>
                      <a:pt x="1" y="3374"/>
                      <a:pt x="1" y="3469"/>
                    </a:cubicBezTo>
                    <a:cubicBezTo>
                      <a:pt x="13" y="3553"/>
                      <a:pt x="72" y="3612"/>
                      <a:pt x="167" y="3612"/>
                    </a:cubicBezTo>
                    <a:lnTo>
                      <a:pt x="179" y="3612"/>
                    </a:lnTo>
                    <a:cubicBezTo>
                      <a:pt x="1989" y="3422"/>
                      <a:pt x="3442" y="1993"/>
                      <a:pt x="3620" y="183"/>
                    </a:cubicBezTo>
                    <a:cubicBezTo>
                      <a:pt x="3632" y="88"/>
                      <a:pt x="3561" y="17"/>
                      <a:pt x="3465" y="5"/>
                    </a:cubicBezTo>
                    <a:cubicBezTo>
                      <a:pt x="3454" y="2"/>
                      <a:pt x="3443" y="0"/>
                      <a:pt x="34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0670;p79">
            <a:extLst>
              <a:ext uri="{FF2B5EF4-FFF2-40B4-BE49-F238E27FC236}">
                <a16:creationId xmlns:a16="http://schemas.microsoft.com/office/drawing/2014/main" id="{DF437084-7A7A-445A-B517-1D75546E7839}"/>
              </a:ext>
            </a:extLst>
          </p:cNvPr>
          <p:cNvGrpSpPr/>
          <p:nvPr/>
        </p:nvGrpSpPr>
        <p:grpSpPr>
          <a:xfrm>
            <a:off x="4402626" y="3725176"/>
            <a:ext cx="751862" cy="706676"/>
            <a:chOff x="1408777" y="3680964"/>
            <a:chExt cx="357720" cy="355147"/>
          </a:xfrm>
          <a:solidFill>
            <a:schemeClr val="accent1"/>
          </a:solidFill>
        </p:grpSpPr>
        <p:sp>
          <p:nvSpPr>
            <p:cNvPr id="17" name="Google Shape;10671;p79">
              <a:extLst>
                <a:ext uri="{FF2B5EF4-FFF2-40B4-BE49-F238E27FC236}">
                  <a16:creationId xmlns:a16="http://schemas.microsoft.com/office/drawing/2014/main" id="{01CDBC35-77F7-4C9B-8E94-A34761CE89E8}"/>
                </a:ext>
              </a:extLst>
            </p:cNvPr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72;p79">
              <a:extLst>
                <a:ext uri="{FF2B5EF4-FFF2-40B4-BE49-F238E27FC236}">
                  <a16:creationId xmlns:a16="http://schemas.microsoft.com/office/drawing/2014/main" id="{6EF96C43-FF62-4D67-A9FD-423676FEC01F}"/>
                </a:ext>
              </a:extLst>
            </p:cNvPr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73;p79">
              <a:extLst>
                <a:ext uri="{FF2B5EF4-FFF2-40B4-BE49-F238E27FC236}">
                  <a16:creationId xmlns:a16="http://schemas.microsoft.com/office/drawing/2014/main" id="{D5980AC1-CB83-4A1A-8C73-A39903029605}"/>
                </a:ext>
              </a:extLst>
            </p:cNvPr>
            <p:cNvSpPr/>
            <p:nvPr/>
          </p:nvSpPr>
          <p:spPr>
            <a:xfrm rot="10627807"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74;p79">
              <a:extLst>
                <a:ext uri="{FF2B5EF4-FFF2-40B4-BE49-F238E27FC236}">
                  <a16:creationId xmlns:a16="http://schemas.microsoft.com/office/drawing/2014/main" id="{D170EBCF-2FD1-41D4-A7EF-1CF53909C09D}"/>
                </a:ext>
              </a:extLst>
            </p:cNvPr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75;p79">
              <a:extLst>
                <a:ext uri="{FF2B5EF4-FFF2-40B4-BE49-F238E27FC236}">
                  <a16:creationId xmlns:a16="http://schemas.microsoft.com/office/drawing/2014/main" id="{6BCF8C04-AAB6-4C2D-B845-B15051815C29}"/>
                </a:ext>
              </a:extLst>
            </p:cNvPr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Graphic 5" descr="Flying Money outline">
            <a:extLst>
              <a:ext uri="{FF2B5EF4-FFF2-40B4-BE49-F238E27FC236}">
                <a16:creationId xmlns:a16="http://schemas.microsoft.com/office/drawing/2014/main" id="{927FE08D-42B7-42FD-8BD3-F0E6B42C4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3425" y="302610"/>
            <a:ext cx="855315" cy="855315"/>
          </a:xfrm>
          <a:prstGeom prst="rect">
            <a:avLst/>
          </a:prstGeom>
        </p:spPr>
      </p:pic>
      <p:pic>
        <p:nvPicPr>
          <p:cNvPr id="28" name="Graphic 27" descr="Flying Money outline">
            <a:extLst>
              <a:ext uri="{FF2B5EF4-FFF2-40B4-BE49-F238E27FC236}">
                <a16:creationId xmlns:a16="http://schemas.microsoft.com/office/drawing/2014/main" id="{7CD6B694-F629-4F81-ABCC-3ED9757535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471" y="1783287"/>
            <a:ext cx="652793" cy="652793"/>
          </a:xfrm>
          <a:prstGeom prst="rect">
            <a:avLst/>
          </a:prstGeom>
        </p:spPr>
      </p:pic>
      <p:pic>
        <p:nvPicPr>
          <p:cNvPr id="29" name="Graphic 28" descr="Flying Money outline">
            <a:extLst>
              <a:ext uri="{FF2B5EF4-FFF2-40B4-BE49-F238E27FC236}">
                <a16:creationId xmlns:a16="http://schemas.microsoft.com/office/drawing/2014/main" id="{1055F5A6-C33E-4240-A1CD-C42340169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3426" y="2750920"/>
            <a:ext cx="474590" cy="474590"/>
          </a:xfrm>
          <a:prstGeom prst="rect">
            <a:avLst/>
          </a:prstGeom>
        </p:spPr>
      </p:pic>
      <p:pic>
        <p:nvPicPr>
          <p:cNvPr id="30" name="Graphic 29" descr="Flying Money outline">
            <a:extLst>
              <a:ext uri="{FF2B5EF4-FFF2-40B4-BE49-F238E27FC236}">
                <a16:creationId xmlns:a16="http://schemas.microsoft.com/office/drawing/2014/main" id="{ED414D13-706A-45F1-A7B2-DE2E18663F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9772" y="2789095"/>
            <a:ext cx="474590" cy="474590"/>
          </a:xfrm>
          <a:prstGeom prst="rect">
            <a:avLst/>
          </a:prstGeom>
        </p:spPr>
      </p:pic>
      <p:pic>
        <p:nvPicPr>
          <p:cNvPr id="31" name="Graphic 30" descr="Flying Money outline">
            <a:extLst>
              <a:ext uri="{FF2B5EF4-FFF2-40B4-BE49-F238E27FC236}">
                <a16:creationId xmlns:a16="http://schemas.microsoft.com/office/drawing/2014/main" id="{36C503F2-9E6B-41A8-BA50-05970C47B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8923" y="1561614"/>
            <a:ext cx="652793" cy="652793"/>
          </a:xfrm>
          <a:prstGeom prst="rect">
            <a:avLst/>
          </a:prstGeom>
        </p:spPr>
      </p:pic>
      <p:pic>
        <p:nvPicPr>
          <p:cNvPr id="32" name="Graphic 31" descr="Flying Money outline">
            <a:extLst>
              <a:ext uri="{FF2B5EF4-FFF2-40B4-BE49-F238E27FC236}">
                <a16:creationId xmlns:a16="http://schemas.microsoft.com/office/drawing/2014/main" id="{6D72D65E-BD4B-49E0-AA0A-2A3016B1A9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7067" y="463883"/>
            <a:ext cx="855315" cy="8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88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10" name="wind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DATASET </a:t>
            </a:r>
            <a:br>
              <a:rPr lang="en"/>
            </a:br>
            <a:r>
              <a:rPr lang="en"/>
              <a:t>CARACTERISTICS</a:t>
            </a:r>
            <a:endParaRPr/>
          </a:p>
        </p:txBody>
      </p:sp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1EED0A-7CC5-4A21-A4FC-A64E58E1CD7A}"/>
              </a:ext>
            </a:extLst>
          </p:cNvPr>
          <p:cNvSpPr txBox="1"/>
          <p:nvPr/>
        </p:nvSpPr>
        <p:spPr>
          <a:xfrm rot="10800000" flipH="1" flipV="1">
            <a:off x="6304935" y="2530069"/>
            <a:ext cx="260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lt1"/>
                </a:solidFill>
                <a:latin typeface="Montserrat"/>
                <a:sym typeface="Montserrat"/>
              </a:rPr>
              <a:t>RV = </a:t>
            </a:r>
            <a:r>
              <a:rPr lang="en-US" sz="1100" err="1">
                <a:solidFill>
                  <a:schemeClr val="lt1"/>
                </a:solidFill>
                <a:latin typeface="Montserrat"/>
              </a:rPr>
              <a:t>default.payment.next.month</a:t>
            </a:r>
            <a:endParaRPr lang="en-US" sz="1100">
              <a:solidFill>
                <a:schemeClr val="lt1"/>
              </a:solidFill>
              <a:latin typeface="Montserrat"/>
            </a:endParaRPr>
          </a:p>
        </p:txBody>
      </p:sp>
      <p:graphicFrame>
        <p:nvGraphicFramePr>
          <p:cNvPr id="6" name="Google Shape;367;p52">
            <a:extLst>
              <a:ext uri="{FF2B5EF4-FFF2-40B4-BE49-F238E27FC236}">
                <a16:creationId xmlns:a16="http://schemas.microsoft.com/office/drawing/2014/main" id="{59CC9E82-3A40-49BB-BAFE-5F38828084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529372"/>
              </p:ext>
            </p:extLst>
          </p:nvPr>
        </p:nvGraphicFramePr>
        <p:xfrm>
          <a:off x="1691400" y="1835325"/>
          <a:ext cx="4320900" cy="2362100"/>
        </p:xfrm>
        <a:graphic>
          <a:graphicData uri="http://schemas.openxmlformats.org/drawingml/2006/table">
            <a:tbl>
              <a:tblPr>
                <a:noFill/>
                <a:tableStyleId>{DC8DC472-D846-4AED-830A-2AE238E51271}</a:tableStyleId>
              </a:tblPr>
              <a:tblGrid>
                <a:gridCol w="144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OBSERVATIONS</a:t>
                      </a:r>
                      <a:endParaRPr sz="11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20,000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10,000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VARIABLES</a:t>
                      </a:r>
                      <a:endParaRPr sz="11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22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+RV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</a:rPr>
                        <a:t>MISSING VALUES</a:t>
                      </a:r>
                      <a:endParaRPr sz="11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4,448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2.359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9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1573" y="167934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CORRELATION</a:t>
            </a:r>
            <a:endParaRPr/>
          </a:p>
        </p:txBody>
      </p:sp>
      <p:cxnSp>
        <p:nvCxnSpPr>
          <p:cNvPr id="281" name="Google Shape;281;p50"/>
          <p:cNvCxnSpPr>
            <a:cxnSpLocks/>
          </p:cNvCxnSpPr>
          <p:nvPr/>
        </p:nvCxnSpPr>
        <p:spPr>
          <a:xfrm>
            <a:off x="1026200" y="192350"/>
            <a:ext cx="39614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C1AFCD3-DDAF-4D2B-8B13-AF55D56EBD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186111" y="788038"/>
            <a:ext cx="6357689" cy="39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24646" y="174247"/>
            <a:ext cx="6792876" cy="95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FEATURE CORRELATION</a:t>
            </a:r>
            <a:r>
              <a:rPr lang="en-US"/>
              <a:t> (CATEGORICAL)</a:t>
            </a:r>
          </a:p>
        </p:txBody>
      </p:sp>
      <p:cxnSp>
        <p:nvCxnSpPr>
          <p:cNvPr id="281" name="Google Shape;281;p50"/>
          <p:cNvCxnSpPr>
            <a:cxnSpLocks/>
          </p:cNvCxnSpPr>
          <p:nvPr/>
        </p:nvCxnSpPr>
        <p:spPr>
          <a:xfrm>
            <a:off x="1026200" y="213138"/>
            <a:ext cx="653838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3E94B619-6AFA-6B58-FB43-39CB71B60B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87258" y="877500"/>
            <a:ext cx="6630264" cy="37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EXPLORATORY DATA ANALYSIS</a:t>
            </a:r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576791" y="1282545"/>
            <a:ext cx="3051779" cy="460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Default Payment Distribution</a:t>
            </a:r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414022"/>
            <a:ext cx="431134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24AB59A-5D2F-1F78-8BD5-4E3CAD3C3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43" y="1719654"/>
            <a:ext cx="2743200" cy="2471015"/>
          </a:xfrm>
          <a:prstGeom prst="rect">
            <a:avLst/>
          </a:prstGeom>
        </p:spPr>
      </p:pic>
      <p:sp>
        <p:nvSpPr>
          <p:cNvPr id="3" name="Google Shape;2007;p58">
            <a:extLst>
              <a:ext uri="{FF2B5EF4-FFF2-40B4-BE49-F238E27FC236}">
                <a16:creationId xmlns:a16="http://schemas.microsoft.com/office/drawing/2014/main" id="{6B78C975-86A6-AF55-7ABA-112E6A1E85C7}"/>
              </a:ext>
            </a:extLst>
          </p:cNvPr>
          <p:cNvSpPr txBox="1">
            <a:spLocks/>
          </p:cNvSpPr>
          <p:nvPr/>
        </p:nvSpPr>
        <p:spPr>
          <a:xfrm>
            <a:off x="5011341" y="1282545"/>
            <a:ext cx="2581558" cy="46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/>
              <a:t>Age Distribution</a:t>
            </a:r>
            <a:endParaRPr lang="en-US"/>
          </a:p>
        </p:txBody>
      </p:sp>
      <p:pic>
        <p:nvPicPr>
          <p:cNvPr id="5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C4A2959-9FF5-CF76-A23D-37A7203DA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178" y="1742328"/>
            <a:ext cx="4848345" cy="1781825"/>
          </a:xfrm>
          <a:prstGeom prst="rect">
            <a:avLst/>
          </a:prstGeom>
        </p:spPr>
      </p:pic>
      <p:sp>
        <p:nvSpPr>
          <p:cNvPr id="4" name="Google Shape;2007;p58">
            <a:extLst>
              <a:ext uri="{FF2B5EF4-FFF2-40B4-BE49-F238E27FC236}">
                <a16:creationId xmlns:a16="http://schemas.microsoft.com/office/drawing/2014/main" id="{874C49C7-2ABB-DF8A-FF38-60151DD8B8F8}"/>
              </a:ext>
            </a:extLst>
          </p:cNvPr>
          <p:cNvSpPr txBox="1">
            <a:spLocks/>
          </p:cNvSpPr>
          <p:nvPr/>
        </p:nvSpPr>
        <p:spPr>
          <a:xfrm>
            <a:off x="461526" y="4256274"/>
            <a:ext cx="3051779" cy="46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/>
              <a:t>22% Default Rate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2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EXPLORATORY DATA ANALYSIS</a:t>
            </a:r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641899" y="1202969"/>
            <a:ext cx="3681152" cy="460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Repayment Status (0), Age and Default Payment</a:t>
            </a:r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414022"/>
            <a:ext cx="4331613" cy="310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2007;p58">
            <a:extLst>
              <a:ext uri="{FF2B5EF4-FFF2-40B4-BE49-F238E27FC236}">
                <a16:creationId xmlns:a16="http://schemas.microsoft.com/office/drawing/2014/main" id="{6B78C975-86A6-AF55-7ABA-112E6A1E85C7}"/>
              </a:ext>
            </a:extLst>
          </p:cNvPr>
          <p:cNvSpPr txBox="1">
            <a:spLocks/>
          </p:cNvSpPr>
          <p:nvPr/>
        </p:nvSpPr>
        <p:spPr>
          <a:xfrm>
            <a:off x="5011341" y="1282545"/>
            <a:ext cx="3276039" cy="46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/>
              <a:t>Education and Default Payment</a:t>
            </a:r>
            <a:endParaRPr lang="en-US"/>
          </a:p>
        </p:txBody>
      </p:sp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9DC3ABA-E7E9-8466-226B-64CF8B12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79" y="1773061"/>
            <a:ext cx="3481087" cy="2545056"/>
          </a:xfrm>
          <a:prstGeom prst="rect">
            <a:avLst/>
          </a:prstGeom>
        </p:spPr>
      </p:pic>
      <p:pic>
        <p:nvPicPr>
          <p:cNvPr id="2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3B2BA71-D726-594E-5069-660524B6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299" y="1776460"/>
            <a:ext cx="3900668" cy="25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FIRST MODELS PERFOMANCE</a:t>
            </a:r>
            <a:endParaRPr sz="200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938500" y="957007"/>
            <a:ext cx="5512306" cy="460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/>
              <a:t>Basic preprocessing: Filling missing values </a:t>
            </a:r>
            <a:r>
              <a:rPr lang="en-US"/>
              <a:t>with zero</a:t>
            </a:r>
          </a:p>
          <a:p>
            <a:pPr marL="0" indent="0" algn="just"/>
            <a:r>
              <a:rPr lang="en-US"/>
              <a:t>Most of the Models are overfitting with the initial setup</a:t>
            </a:r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1026200" y="446680"/>
            <a:ext cx="39621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55" name="Google Shape;367;p52">
            <a:extLst>
              <a:ext uri="{FF2B5EF4-FFF2-40B4-BE49-F238E27FC236}">
                <a16:creationId xmlns:a16="http://schemas.microsoft.com/office/drawing/2014/main" id="{75337F81-4411-413C-8B0C-6A65B6EAD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571576"/>
              </p:ext>
            </p:extLst>
          </p:nvPr>
        </p:nvGraphicFramePr>
        <p:xfrm>
          <a:off x="1026200" y="1533019"/>
          <a:ext cx="6564072" cy="2952625"/>
        </p:xfrm>
        <a:graphic>
          <a:graphicData uri="http://schemas.openxmlformats.org/drawingml/2006/table">
            <a:tbl>
              <a:tblPr>
                <a:noFill/>
                <a:tableStyleId>{DC8DC472-D846-4AED-830A-2AE238E51271}</a:tableStyleId>
              </a:tblPr>
              <a:tblGrid>
                <a:gridCol w="820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509">
                  <a:extLst>
                    <a:ext uri="{9D8B030D-6E8A-4147-A177-3AD203B41FA5}">
                      <a16:colId xmlns:a16="http://schemas.microsoft.com/office/drawing/2014/main" val="595790742"/>
                    </a:ext>
                  </a:extLst>
                </a:gridCol>
                <a:gridCol w="820509">
                  <a:extLst>
                    <a:ext uri="{9D8B030D-6E8A-4147-A177-3AD203B41FA5}">
                      <a16:colId xmlns:a16="http://schemas.microsoft.com/office/drawing/2014/main" val="444640964"/>
                    </a:ext>
                  </a:extLst>
                </a:gridCol>
                <a:gridCol w="820509">
                  <a:extLst>
                    <a:ext uri="{9D8B030D-6E8A-4147-A177-3AD203B41FA5}">
                      <a16:colId xmlns:a16="http://schemas.microsoft.com/office/drawing/2014/main" val="1142768401"/>
                    </a:ext>
                  </a:extLst>
                </a:gridCol>
                <a:gridCol w="820509">
                  <a:extLst>
                    <a:ext uri="{9D8B030D-6E8A-4147-A177-3AD203B41FA5}">
                      <a16:colId xmlns:a16="http://schemas.microsoft.com/office/drawing/2014/main" val="1866971565"/>
                    </a:ext>
                  </a:extLst>
                </a:gridCol>
                <a:gridCol w="820509">
                  <a:extLst>
                    <a:ext uri="{9D8B030D-6E8A-4147-A177-3AD203B41FA5}">
                      <a16:colId xmlns:a16="http://schemas.microsoft.com/office/drawing/2014/main" val="1044792197"/>
                    </a:ext>
                  </a:extLst>
                </a:gridCol>
                <a:gridCol w="820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LOGISTIC REGRESSION</a:t>
                      </a:r>
                      <a:endParaRPr sz="8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DECISION TREE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RAMDON FOREST</a:t>
                      </a:r>
                      <a:endParaRPr sz="8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GB</a:t>
                      </a:r>
                      <a:endParaRPr sz="8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</a:t>
                      </a:r>
                      <a:endParaRPr sz="8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LGBM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CAT BOOST</a:t>
                      </a:r>
                      <a:endParaRPr sz="8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 ACCURACY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0.779143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1.000000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0.999929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0.825357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0.918571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0.860643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0.865786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 ACCURACY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0.779500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0.728167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0.813333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0.821667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0.808500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0.813167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0.818667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03468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 AUC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0.644924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1.000000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1.000000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0.816136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0.974415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0.914839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0.912650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 AUC</a:t>
                      </a:r>
                      <a:endParaRPr sz="7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0.643100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0.613967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0.743407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0.7662263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0.735523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0.754716</a:t>
                      </a:r>
                      <a:endParaRPr sz="9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0.758674</a:t>
                      </a:r>
                      <a:endParaRPr sz="9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37F6AAEE-BDF9-44E6-960C-2E6780328531}"/>
              </a:ext>
            </a:extLst>
          </p:cNvPr>
          <p:cNvSpPr/>
          <p:nvPr/>
        </p:nvSpPr>
        <p:spPr>
          <a:xfrm>
            <a:off x="2724608" y="2282167"/>
            <a:ext cx="692607" cy="25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0B1ABE1-1472-4E3A-9D75-61606333D01B}"/>
              </a:ext>
            </a:extLst>
          </p:cNvPr>
          <p:cNvSpPr/>
          <p:nvPr/>
        </p:nvSpPr>
        <p:spPr>
          <a:xfrm>
            <a:off x="4396245" y="2860014"/>
            <a:ext cx="692607" cy="25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4AD8AB8-1F01-4CD3-B2FB-445AC8DEEC2F}"/>
              </a:ext>
            </a:extLst>
          </p:cNvPr>
          <p:cNvSpPr/>
          <p:nvPr/>
        </p:nvSpPr>
        <p:spPr>
          <a:xfrm>
            <a:off x="2720208" y="3466241"/>
            <a:ext cx="692607" cy="25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A2A12AB-2969-469A-8439-B7FFC9A7AA35}"/>
              </a:ext>
            </a:extLst>
          </p:cNvPr>
          <p:cNvSpPr/>
          <p:nvPr/>
        </p:nvSpPr>
        <p:spPr>
          <a:xfrm>
            <a:off x="3538955" y="3466241"/>
            <a:ext cx="692607" cy="25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993783A-7B81-4AD6-AD8E-64B3D77CE3EC}"/>
              </a:ext>
            </a:extLst>
          </p:cNvPr>
          <p:cNvSpPr/>
          <p:nvPr/>
        </p:nvSpPr>
        <p:spPr>
          <a:xfrm>
            <a:off x="4360368" y="4051001"/>
            <a:ext cx="692607" cy="259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0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  <p:bldP spid="64" grpId="0" animBg="1"/>
      <p:bldP spid="65" grpId="0" animBg="1"/>
      <p:bldP spid="66" grpId="0" animBg="1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978</Words>
  <Application>Microsoft Office PowerPoint</Application>
  <PresentationFormat>On-screen Show (16:9)</PresentationFormat>
  <Paragraphs>284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Montserrat ExtraBold</vt:lpstr>
      <vt:lpstr>Arial</vt:lpstr>
      <vt:lpstr>Montserrat ExtraLight</vt:lpstr>
      <vt:lpstr>Montserrat</vt:lpstr>
      <vt:lpstr>Montserrat Medium</vt:lpstr>
      <vt:lpstr>Futuristic Background by Slidesgo</vt:lpstr>
      <vt:lpstr>STATISTICAL AND MACHINE LEARNING </vt:lpstr>
      <vt:lpstr>BUSINESS CASE</vt:lpstr>
      <vt:lpstr>BUSINESS CASE</vt:lpstr>
      <vt:lpstr>… DATASET  CARACTERISTICS</vt:lpstr>
      <vt:lpstr>FEATURE CORRELATION</vt:lpstr>
      <vt:lpstr>FEATURE CORRELATION (CATEGORICAL)</vt:lpstr>
      <vt:lpstr>EXPLORATORY DATA ANALYSIS</vt:lpstr>
      <vt:lpstr>EXPLORATORY DATA ANALYSIS</vt:lpstr>
      <vt:lpstr>FIRST MODELS PERFOMANCE</vt:lpstr>
      <vt:lpstr>01</vt:lpstr>
      <vt:lpstr>PowerPoint Presentation</vt:lpstr>
      <vt:lpstr>MODEL PERFOMANCE AFTER DATA PROCESSING</vt:lpstr>
      <vt:lpstr>MODEL PERFOMANCE NEURAL NETWORK</vt:lpstr>
      <vt:lpstr> CATBOOST – Finding Best Parameters</vt:lpstr>
      <vt:lpstr>MODEL EVALUATION - CATBOOST</vt:lpstr>
      <vt:lpstr>MODEL INTERPRETATION - CATBOOST</vt:lpstr>
      <vt:lpstr>FEATURE IMPORTANCE (SHAP) – CATBOOST</vt:lpstr>
      <vt:lpstr>MODEL INTERPRETATION – Feature Importance </vt:lpstr>
      <vt:lpstr>EXPERIMENTAL SETUP</vt:lpstr>
      <vt:lpstr>PCA </vt:lpstr>
      <vt:lpstr>SMOTE – Oversampling </vt:lpstr>
      <vt:lpstr>PowerPoint Presentation</vt:lpstr>
      <vt:lpstr>CONCLUSIONS</vt:lpstr>
      <vt:lpstr>PowerPoint Presentation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DONORS</dc:title>
  <dc:creator>SRIPADA1 Saisumanth</dc:creator>
  <cp:lastModifiedBy>SRIPADA1 Saisumanth</cp:lastModifiedBy>
  <cp:revision>1</cp:revision>
  <dcterms:modified xsi:type="dcterms:W3CDTF">2022-04-11T18:19:10Z</dcterms:modified>
</cp:coreProperties>
</file>